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3"/>
  </p:notesMasterIdLst>
  <p:sldIdLst>
    <p:sldId id="295" r:id="rId2"/>
    <p:sldId id="296" r:id="rId3"/>
    <p:sldId id="259" r:id="rId4"/>
    <p:sldId id="257" r:id="rId5"/>
    <p:sldId id="297" r:id="rId6"/>
    <p:sldId id="326" r:id="rId7"/>
    <p:sldId id="327" r:id="rId8"/>
    <p:sldId id="328" r:id="rId9"/>
    <p:sldId id="329" r:id="rId10"/>
    <p:sldId id="330" r:id="rId11"/>
    <p:sldId id="298" r:id="rId12"/>
    <p:sldId id="332" r:id="rId13"/>
    <p:sldId id="333" r:id="rId14"/>
    <p:sldId id="334" r:id="rId15"/>
    <p:sldId id="335" r:id="rId16"/>
    <p:sldId id="336" r:id="rId17"/>
    <p:sldId id="337" r:id="rId18"/>
    <p:sldId id="338" r:id="rId19"/>
    <p:sldId id="266"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294" r:id="rId42"/>
    <p:sldId id="258" r:id="rId43"/>
    <p:sldId id="261" r:id="rId44"/>
    <p:sldId id="281" r:id="rId45"/>
    <p:sldId id="265" r:id="rId46"/>
    <p:sldId id="277" r:id="rId47"/>
    <p:sldId id="262" r:id="rId48"/>
    <p:sldId id="325" r:id="rId49"/>
    <p:sldId id="331" r:id="rId50"/>
    <p:sldId id="270" r:id="rId51"/>
    <p:sldId id="278" r:id="rId52"/>
    <p:sldId id="300" r:id="rId53"/>
    <p:sldId id="301" r:id="rId54"/>
    <p:sldId id="302" r:id="rId55"/>
    <p:sldId id="324" r:id="rId56"/>
    <p:sldId id="299" r:id="rId57"/>
    <p:sldId id="260" r:id="rId58"/>
    <p:sldId id="263" r:id="rId59"/>
    <p:sldId id="264" r:id="rId60"/>
    <p:sldId id="267" r:id="rId61"/>
    <p:sldId id="268" r:id="rId62"/>
    <p:sldId id="269" r:id="rId63"/>
    <p:sldId id="271" r:id="rId64"/>
    <p:sldId id="272" r:id="rId65"/>
    <p:sldId id="273" r:id="rId66"/>
    <p:sldId id="275" r:id="rId67"/>
    <p:sldId id="276" r:id="rId68"/>
    <p:sldId id="279" r:id="rId69"/>
    <p:sldId id="280"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Lst>
  <p:sldSz cx="9144000" cy="5143500" type="screen16x9"/>
  <p:notesSz cx="6858000" cy="9144000"/>
  <p:embeddedFontLst>
    <p:embeddedFont>
      <p:font typeface="Calibri" pitchFamily="34" charset="0"/>
      <p:regular r:id="rId84"/>
      <p:bold r:id="rId85"/>
      <p:italic r:id="rId86"/>
      <p:boldItalic r:id="rId87"/>
    </p:embeddedFont>
    <p:embeddedFont>
      <p:font typeface="Dosis" charset="0"/>
      <p:regular r:id="rId88"/>
      <p:bold r:id="rId89"/>
    </p:embeddedFont>
    <p:embeddedFont>
      <p:font typeface="Roboto"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4660"/>
  </p:normalViewPr>
  <p:slideViewPr>
    <p:cSldViewPr>
      <p:cViewPr>
        <p:scale>
          <a:sx n="140" d="100"/>
          <a:sy n="140" d="100"/>
        </p:scale>
        <p:origin x="-1050" y="-1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font" Target="fonts/font6.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7.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43207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49b49e95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49b49e95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49b49e95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49b49e95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9b49e9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9b49e95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49b49e95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e49b49e95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49b49e95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49b49e95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49b49e95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49b49e95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49b49e95e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49b49e95e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49b49e95e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49b49e95e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49b49e95e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49b49e95e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49b49e95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49b49e95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51bd4863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51bd4863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3213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hyperlink" Target="http://startupstockphotos.com/"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hyperlink" Target="https://material.google.com/resources/roboto-noto-font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a:latin typeface="Roboto" charset="0"/>
                <a:ea typeface="Roboto" charset="0"/>
              </a:rPr>
              <a:t>Cyclistic Bike-share Analysis for Targeted Casual-users marketing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Review-1 : Capstone Project (Final Year) – B.Tech CSE [2019-23]</a:t>
            </a:r>
            <a:endParaRPr lang="en-IN" dirty="0">
              <a:solidFill>
                <a:schemeClr val="bg1"/>
              </a:solidFill>
            </a:endParaRPr>
          </a:p>
        </p:txBody>
      </p:sp>
    </p:spTree>
    <p:extLst>
      <p:ext uri="{BB962C8B-B14F-4D97-AF65-F5344CB8AC3E}">
        <p14:creationId xmlns:p14="http://schemas.microsoft.com/office/powerpoint/2010/main" val="1136896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 name="Picture 2" descr="F:\VIT\BOOKS AND REFERENCES\7. FALL SEMESTER 2022-23\Cyclistic-Bike-Share\vault\E-Bikes_In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11510"/>
            <a:ext cx="794902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25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91237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THEMES - OVERVIEW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5" name="Table 4"/>
          <p:cNvGraphicFramePr>
            <a:graphicFrameLocks noGrp="1"/>
          </p:cNvGraphicFramePr>
          <p:nvPr>
            <p:extLst>
              <p:ext uri="{D42A27DB-BD31-4B8C-83A1-F6EECF244321}">
                <p14:modId xmlns:p14="http://schemas.microsoft.com/office/powerpoint/2010/main" val="2685181292"/>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a:t>
                      </a:r>
                      <a:endParaRPr lang="en-IN" sz="1040" dirty="0"/>
                    </a:p>
                  </a:txBody>
                  <a:tcPr/>
                </a:tc>
                <a:tc>
                  <a:txBody>
                    <a:bodyPr/>
                    <a:lstStyle/>
                    <a:p>
                      <a:r>
                        <a:rPr lang="en-IN" sz="1040" dirty="0" err="1" smtClean="0"/>
                        <a:t>Md</a:t>
                      </a:r>
                      <a:r>
                        <a:rPr lang="en-IN" sz="1040" dirty="0" smtClean="0"/>
                        <a:t> </a:t>
                      </a:r>
                      <a:r>
                        <a:rPr lang="en-IN" sz="1040" dirty="0" err="1" smtClean="0"/>
                        <a:t>Doulotuzzaman</a:t>
                      </a:r>
                      <a:r>
                        <a:rPr lang="en-IN" sz="1040" dirty="0" smtClean="0"/>
                        <a:t> </a:t>
                      </a:r>
                      <a:r>
                        <a:rPr lang="en-IN" sz="1040" dirty="0" err="1" smtClean="0"/>
                        <a:t>Xames</a:t>
                      </a:r>
                      <a:r>
                        <a:rPr lang="en-IN" sz="1040" dirty="0" smtClean="0"/>
                        <a:t>, </a:t>
                      </a:r>
                      <a:r>
                        <a:rPr lang="en-IN" sz="1040" dirty="0" err="1" smtClean="0"/>
                        <a:t>Jannatul</a:t>
                      </a:r>
                      <a:r>
                        <a:rPr lang="en-IN" sz="1040" dirty="0" smtClean="0"/>
                        <a:t> </a:t>
                      </a:r>
                      <a:r>
                        <a:rPr lang="en-IN" sz="1040" dirty="0" err="1" smtClean="0"/>
                        <a:t>Shefa</a:t>
                      </a:r>
                      <a:r>
                        <a:rPr lang="en-IN" sz="1040" dirty="0" smtClean="0"/>
                        <a:t>, </a:t>
                      </a:r>
                      <a:r>
                        <a:rPr lang="en-IN" sz="1040" dirty="0" err="1" smtClean="0"/>
                        <a:t>Ferdous</a:t>
                      </a:r>
                      <a:r>
                        <a:rPr lang="en-IN" sz="1040" dirty="0" smtClean="0"/>
                        <a:t> </a:t>
                      </a:r>
                      <a:r>
                        <a:rPr lang="en-IN" sz="1040" dirty="0" err="1" smtClean="0"/>
                        <a:t>Sarwar</a:t>
                      </a:r>
                      <a:r>
                        <a:rPr lang="en-IN" sz="1040" dirty="0" smtClean="0"/>
                        <a:t>, "Bicycle industry as a post‑pandemic green recovery driver in an emerging economy: a SWOT analysis", Springer-</a:t>
                      </a:r>
                      <a:r>
                        <a:rPr lang="en-IN" sz="1040" dirty="0" err="1" smtClean="0"/>
                        <a:t>Verlag</a:t>
                      </a:r>
                      <a:r>
                        <a:rPr lang="en-IN" sz="1040" dirty="0" smtClean="0"/>
                        <a:t> GmbH Germany, part of Springer Nature 2022 (Environmental Science and Pollution Research), July 2022.</a:t>
                      </a:r>
                      <a:endParaRPr lang="en-IN" sz="1040" dirty="0"/>
                    </a:p>
                  </a:txBody>
                  <a:tcPr/>
                </a:tc>
                <a:tc>
                  <a:txBody>
                    <a:bodyPr/>
                    <a:lstStyle/>
                    <a:p>
                      <a:pPr algn="just"/>
                      <a:r>
                        <a:rPr lang="en-US" sz="350" dirty="0" smtClean="0"/>
                        <a:t>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south-Asian developing economy from many research publications, and by interviewing industry experts, government 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a:p>
                      <a:pPr algn="just"/>
                      <a:endParaRPr lang="en-IN" sz="350" dirty="0"/>
                    </a:p>
                  </a:txBody>
                  <a:tcPr/>
                </a:tc>
                <a:tc>
                  <a:txBody>
                    <a:bodyPr/>
                    <a:lstStyle/>
                    <a:p>
                      <a:r>
                        <a:rPr lang="en-US" sz="1040" dirty="0" smtClean="0"/>
                        <a:t>SWOT,</a:t>
                      </a:r>
                      <a:r>
                        <a:rPr lang="en-US" sz="1040" baseline="0" dirty="0" smtClean="0"/>
                        <a:t> IFEM, EFEM.</a:t>
                      </a:r>
                      <a:endParaRPr lang="en-IN" sz="1040" dirty="0"/>
                    </a:p>
                  </a:txBody>
                  <a:tcPr/>
                </a:tc>
                <a:tc>
                  <a:txBody>
                    <a:bodyPr/>
                    <a:lstStyle/>
                    <a:p>
                      <a:r>
                        <a:rPr lang="en-US" sz="950" dirty="0" smtClean="0"/>
                        <a:t>Pros:</a:t>
                      </a:r>
                    </a:p>
                    <a:p>
                      <a:r>
                        <a:rPr lang="en-US" sz="950" dirty="0" smtClean="0"/>
                        <a:t>1. Can be used for making strategic planning decisions</a:t>
                      </a:r>
                    </a:p>
                    <a:p>
                      <a:r>
                        <a:rPr lang="en-US" sz="950" dirty="0" smtClean="0"/>
                        <a:t>Cons:</a:t>
                      </a:r>
                    </a:p>
                    <a:p>
                      <a:r>
                        <a:rPr lang="en-US" sz="950" dirty="0" smtClean="0"/>
                        <a:t>1. Data collected for analysis can never be sufficient and reliable.</a:t>
                      </a:r>
                      <a:endParaRPr lang="en-IN" sz="950" dirty="0"/>
                    </a:p>
                  </a:txBody>
                  <a:tcPr/>
                </a:tc>
              </a:tr>
              <a:tr h="884286">
                <a:tc>
                  <a:txBody>
                    <a:bodyPr/>
                    <a:lstStyle/>
                    <a:p>
                      <a:r>
                        <a:rPr lang="en-US" sz="1040" dirty="0" smtClean="0"/>
                        <a:t>[2]</a:t>
                      </a:r>
                      <a:endParaRPr lang="en-IN" sz="1040" dirty="0"/>
                    </a:p>
                  </a:txBody>
                  <a:tcPr/>
                </a:tc>
                <a:tc>
                  <a:txBody>
                    <a:bodyPr/>
                    <a:lstStyle/>
                    <a:p>
                      <a:r>
                        <a:rPr lang="en-IN" sz="1040" dirty="0" err="1" smtClean="0"/>
                        <a:t>Weiwei</a:t>
                      </a:r>
                      <a:r>
                        <a:rPr lang="en-IN" sz="1040" dirty="0" smtClean="0"/>
                        <a:t> Jiang, "Bike sharing usage prediction with deep learning: a survey",  Springer-</a:t>
                      </a:r>
                      <a:r>
                        <a:rPr lang="en-IN" sz="1040" dirty="0" err="1" smtClean="0"/>
                        <a:t>Verlag</a:t>
                      </a:r>
                      <a:r>
                        <a:rPr lang="en-IN" sz="1040" dirty="0" smtClean="0"/>
                        <a:t> London Ltd., part of Springer Nature 2022, Neural Computing and Applications (2022) 34:15369–15385, June 2022.</a:t>
                      </a:r>
                      <a:endParaRPr lang="en-IN" sz="1040" dirty="0"/>
                    </a:p>
                  </a:txBody>
                  <a:tcPr/>
                </a:tc>
                <a:tc>
                  <a:txBody>
                    <a:bodyPr/>
                    <a:lstStyle/>
                    <a:p>
                      <a:pPr algn="just"/>
                      <a:r>
                        <a:rPr lang="en-US" sz="350" dirty="0" smtClean="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endParaRPr lang="en-IN" sz="350" dirty="0"/>
                    </a:p>
                  </a:txBody>
                  <a:tcPr/>
                </a:tc>
                <a:tc>
                  <a:txBody>
                    <a:bodyPr/>
                    <a:lstStyle/>
                    <a:p>
                      <a:r>
                        <a:rPr lang="en-US" sz="1040" dirty="0" smtClean="0"/>
                        <a:t>Fuzzy c-means clustering, distance-based clustering, RMSE, MAE, MAPE, SMAPE, RNN, CNN, GCN, GAT.</a:t>
                      </a:r>
                      <a:endParaRPr lang="en-IN" sz="1040" dirty="0"/>
                    </a:p>
                  </a:txBody>
                  <a:tcPr/>
                </a:tc>
                <a:tc>
                  <a:txBody>
                    <a:bodyPr/>
                    <a:lstStyle/>
                    <a:p>
                      <a:r>
                        <a:rPr lang="en-US" sz="950" dirty="0" smtClean="0"/>
                        <a:t>Pros:</a:t>
                      </a:r>
                    </a:p>
                    <a:p>
                      <a:r>
                        <a:rPr lang="en-US" sz="950" dirty="0" smtClean="0"/>
                        <a:t>1. Good prediction accuracy when unexpected events are kept out of the bay.</a:t>
                      </a:r>
                    </a:p>
                    <a:p>
                      <a:r>
                        <a:rPr lang="en-US" sz="950" dirty="0" smtClean="0"/>
                        <a:t>Cons:</a:t>
                      </a:r>
                    </a:p>
                    <a:p>
                      <a:r>
                        <a:rPr lang="en-US" sz="950" dirty="0" smtClean="0"/>
                        <a:t>1. Unexpected variability of external factors.</a:t>
                      </a:r>
                      <a:endParaRPr lang="en-IN" sz="950" dirty="0"/>
                    </a:p>
                  </a:txBody>
                  <a:tcPr/>
                </a:tc>
              </a:tr>
              <a:tr h="884286">
                <a:tc>
                  <a:txBody>
                    <a:bodyPr/>
                    <a:lstStyle/>
                    <a:p>
                      <a:r>
                        <a:rPr lang="en-US" sz="1040" dirty="0" smtClean="0"/>
                        <a:t>[3]</a:t>
                      </a:r>
                      <a:endParaRPr lang="en-IN" sz="1040" dirty="0"/>
                    </a:p>
                  </a:txBody>
                  <a:tcPr/>
                </a:tc>
                <a:tc>
                  <a:txBody>
                    <a:bodyPr/>
                    <a:lstStyle/>
                    <a:p>
                      <a:r>
                        <a:rPr lang="en-IN" sz="1040" dirty="0" err="1" smtClean="0"/>
                        <a:t>Suzana</a:t>
                      </a:r>
                      <a:r>
                        <a:rPr lang="en-IN" sz="1040" dirty="0" smtClean="0"/>
                        <a:t> Regina Moro, Paulo Augusto </a:t>
                      </a:r>
                      <a:r>
                        <a:rPr lang="en-IN" sz="1040" dirty="0" err="1" smtClean="0"/>
                        <a:t>Cauchick</a:t>
                      </a:r>
                      <a:r>
                        <a:rPr lang="en-IN" sz="1040" dirty="0" smtClean="0"/>
                        <a:t>-Miguel, "An Analysis of a Bike-Sharing System from a Business Model Perspective", Brazilian Journal of Operations &amp; Production Management, Vol. 19, No. 2, e20221400, 2022, ISSN 2237-8960 (Online), June 2022.</a:t>
                      </a:r>
                      <a:endParaRPr lang="en-IN" sz="1040" dirty="0"/>
                    </a:p>
                  </a:txBody>
                  <a:tcPr/>
                </a:tc>
                <a:tc>
                  <a:txBody>
                    <a:bodyPr/>
                    <a:lstStyle/>
                    <a:p>
                      <a:pPr algn="just"/>
                      <a:r>
                        <a:rPr lang="en-US" sz="400" dirty="0" smtClean="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claiming 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endParaRPr lang="en-IN" sz="400" dirty="0"/>
                    </a:p>
                  </a:txBody>
                  <a:tcPr/>
                </a:tc>
                <a:tc>
                  <a:txBody>
                    <a:bodyPr/>
                    <a:lstStyle/>
                    <a:p>
                      <a:r>
                        <a:rPr lang="en-US" sz="1040" dirty="0" smtClean="0"/>
                        <a:t>PSS.</a:t>
                      </a:r>
                      <a:endParaRPr lang="en-IN" sz="1040" dirty="0"/>
                    </a:p>
                  </a:txBody>
                  <a:tcPr/>
                </a:tc>
                <a:tc>
                  <a:txBody>
                    <a:bodyPr/>
                    <a:lstStyle/>
                    <a:p>
                      <a:r>
                        <a:rPr lang="en-US" sz="950" dirty="0" smtClean="0"/>
                        <a:t>Pros:</a:t>
                      </a:r>
                    </a:p>
                    <a:p>
                      <a:r>
                        <a:rPr lang="en-US" sz="950" dirty="0" smtClean="0"/>
                        <a:t>1. PSS solution offered.</a:t>
                      </a:r>
                    </a:p>
                    <a:p>
                      <a:r>
                        <a:rPr lang="en-US" sz="950" dirty="0" smtClean="0"/>
                        <a:t>Cons:</a:t>
                      </a:r>
                    </a:p>
                    <a:p>
                      <a:r>
                        <a:rPr lang="en-US" sz="950" dirty="0" smtClean="0"/>
                        <a:t>1. S</a:t>
                      </a:r>
                      <a:r>
                        <a:rPr lang="en-US" sz="1000" dirty="0" smtClean="0"/>
                        <a:t>ingle study conducted only considering the focal company so restricting the external validity.</a:t>
                      </a:r>
                      <a:endParaRPr lang="en-IN" sz="950" dirty="0"/>
                    </a:p>
                  </a:txBody>
                  <a:tcPr/>
                </a:tc>
              </a:tr>
            </a:tbl>
          </a:graphicData>
        </a:graphic>
      </p:graphicFrame>
    </p:spTree>
    <p:extLst>
      <p:ext uri="{BB962C8B-B14F-4D97-AF65-F5344CB8AC3E}">
        <p14:creationId xmlns:p14="http://schemas.microsoft.com/office/powerpoint/2010/main" val="2229783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graphicFrame>
        <p:nvGraphicFramePr>
          <p:cNvPr id="5" name="Table 4"/>
          <p:cNvGraphicFramePr>
            <a:graphicFrameLocks noGrp="1"/>
          </p:cNvGraphicFramePr>
          <p:nvPr>
            <p:extLst>
              <p:ext uri="{D42A27DB-BD31-4B8C-83A1-F6EECF244321}">
                <p14:modId xmlns:p14="http://schemas.microsoft.com/office/powerpoint/2010/main" val="488306221"/>
              </p:ext>
            </p:extLst>
          </p:nvPr>
        </p:nvGraphicFramePr>
        <p:xfrm>
          <a:off x="323528" y="1131590"/>
          <a:ext cx="8568950" cy="382598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[4]</a:t>
                      </a:r>
                      <a:endParaRPr lang="en-IN" sz="1040" dirty="0"/>
                    </a:p>
                  </a:txBody>
                  <a:tcPr/>
                </a:tc>
                <a:tc>
                  <a:txBody>
                    <a:bodyPr/>
                    <a:lstStyle/>
                    <a:p>
                      <a:r>
                        <a:rPr lang="en-US" sz="1040" dirty="0" err="1" smtClean="0"/>
                        <a:t>Yuanyuan</a:t>
                      </a:r>
                      <a:r>
                        <a:rPr lang="en-US" sz="1040" dirty="0" smtClean="0"/>
                        <a:t> </a:t>
                      </a:r>
                      <a:r>
                        <a:rPr lang="en-US" sz="1040" dirty="0" err="1" smtClean="0"/>
                        <a:t>Guo</a:t>
                      </a:r>
                      <a:r>
                        <a:rPr lang="en-US" sz="1040" dirty="0" smtClean="0"/>
                        <a:t>, </a:t>
                      </a:r>
                      <a:r>
                        <a:rPr lang="en-US" sz="1040" dirty="0" err="1" smtClean="0"/>
                        <a:t>Linchuan</a:t>
                      </a:r>
                      <a:r>
                        <a:rPr lang="en-US" sz="1040" dirty="0" smtClean="0"/>
                        <a:t> Yang, Yang Chen, "Bike Share Usage and the Built Environment: A Review", Frontiers in Public Health (www.frontiersin.org), Volume 10, Article 848169, February 2022.</a:t>
                      </a:r>
                      <a:endParaRPr lang="en-IN" sz="1040" dirty="0"/>
                    </a:p>
                  </a:txBody>
                  <a:tcPr/>
                </a:tc>
                <a:tc>
                  <a:txBody>
                    <a:bodyPr/>
                    <a:lstStyle/>
                    <a:p>
                      <a:pPr algn="just"/>
                      <a:r>
                        <a:rPr lang="en-US" sz="400" dirty="0" smtClean="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sz="400" dirty="0" err="1" smtClean="0"/>
                        <a:t>dockless</a:t>
                      </a:r>
                      <a:r>
                        <a:rPr lang="en-US" sz="400" dirty="0" smtClean="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endParaRPr lang="en-IN" sz="400" dirty="0"/>
                    </a:p>
                  </a:txBody>
                  <a:tcPr/>
                </a:tc>
                <a:tc>
                  <a:txBody>
                    <a:bodyPr/>
                    <a:lstStyle/>
                    <a:p>
                      <a:r>
                        <a:rPr lang="en-US" sz="1040" dirty="0" smtClean="0"/>
                        <a:t>Self-devised algorithm</a:t>
                      </a:r>
                      <a:r>
                        <a:rPr lang="en-US" sz="1040" baseline="0" dirty="0" smtClean="0"/>
                        <a:t> </a:t>
                      </a:r>
                      <a:r>
                        <a:rPr lang="en-US" sz="1040" dirty="0" smtClean="0"/>
                        <a:t>for literature search and selection process.</a:t>
                      </a:r>
                      <a:endParaRPr lang="en-IN" sz="1040" dirty="0"/>
                    </a:p>
                  </a:txBody>
                  <a:tcPr/>
                </a:tc>
                <a:tc>
                  <a:txBody>
                    <a:bodyPr/>
                    <a:lstStyle/>
                    <a:p>
                      <a:r>
                        <a:rPr lang="en-US" sz="600" dirty="0" smtClean="0"/>
                        <a:t>Pros:</a:t>
                      </a:r>
                    </a:p>
                    <a:p>
                      <a:r>
                        <a:rPr lang="en-US" sz="600" dirty="0" smtClean="0"/>
                        <a:t>1. Shown that effects of certain</a:t>
                      </a:r>
                      <a:r>
                        <a:rPr lang="en-US" sz="600" baseline="0" dirty="0" smtClean="0"/>
                        <a:t> </a:t>
                      </a:r>
                      <a:r>
                        <a:rPr lang="en-US" sz="600" dirty="0" smtClean="0"/>
                        <a:t>built environment factors</a:t>
                      </a:r>
                      <a:r>
                        <a:rPr lang="en-US" sz="600" baseline="0" dirty="0" smtClean="0"/>
                        <a:t> </a:t>
                      </a:r>
                      <a:r>
                        <a:rPr lang="en-US" sz="600" dirty="0" smtClean="0"/>
                        <a:t>on bike share usage were</a:t>
                      </a:r>
                      <a:r>
                        <a:rPr lang="en-US" sz="600" baseline="0" dirty="0" smtClean="0"/>
                        <a:t> </a:t>
                      </a:r>
                      <a:r>
                        <a:rPr lang="en-US" sz="600" dirty="0" smtClean="0"/>
                        <a:t>sometimes inconsistent</a:t>
                      </a:r>
                      <a:r>
                        <a:rPr lang="en-US" sz="600" baseline="0" dirty="0" smtClean="0"/>
                        <a:t> </a:t>
                      </a:r>
                      <a:r>
                        <a:rPr lang="en-US" sz="600" dirty="0" smtClean="0"/>
                        <a:t>among the selected empirical studies.</a:t>
                      </a:r>
                    </a:p>
                    <a:p>
                      <a:r>
                        <a:rPr lang="en-US" sz="600" dirty="0" smtClean="0"/>
                        <a:t>Cons:</a:t>
                      </a:r>
                    </a:p>
                    <a:p>
                      <a:r>
                        <a:rPr lang="en-US" sz="600" dirty="0" smtClean="0"/>
                        <a:t>1. Requires a more comprehensive approach for better insights.</a:t>
                      </a:r>
                      <a:endParaRPr lang="en-IN" sz="600" dirty="0"/>
                    </a:p>
                  </a:txBody>
                  <a:tcPr/>
                </a:tc>
              </a:tr>
              <a:tr h="884286">
                <a:tc>
                  <a:txBody>
                    <a:bodyPr/>
                    <a:lstStyle/>
                    <a:p>
                      <a:r>
                        <a:rPr lang="en-US" sz="1040" dirty="0" smtClean="0"/>
                        <a:t>[5]</a:t>
                      </a:r>
                      <a:endParaRPr lang="en-IN" sz="1040" dirty="0"/>
                    </a:p>
                  </a:txBody>
                  <a:tcPr/>
                </a:tc>
                <a:tc>
                  <a:txBody>
                    <a:bodyPr/>
                    <a:lstStyle/>
                    <a:p>
                      <a:r>
                        <a:rPr lang="en-IN" sz="1040" dirty="0" smtClean="0"/>
                        <a:t>Songhua Hu, </a:t>
                      </a:r>
                      <a:r>
                        <a:rPr lang="en-IN" sz="1040" dirty="0" err="1" smtClean="0"/>
                        <a:t>Mingyang</a:t>
                      </a:r>
                      <a:r>
                        <a:rPr lang="en-IN" sz="1040" dirty="0" smtClean="0"/>
                        <a:t> Chen, Yuan Jiang, Wei Sun, </a:t>
                      </a:r>
                      <a:r>
                        <a:rPr lang="en-IN" sz="1040" dirty="0" err="1" smtClean="0"/>
                        <a:t>Chenfeng</a:t>
                      </a:r>
                      <a:r>
                        <a:rPr lang="en-IN" sz="1040" dirty="0" smtClean="0"/>
                        <a:t> </a:t>
                      </a:r>
                      <a:r>
                        <a:rPr lang="en-IN" sz="1040" dirty="0" err="1" smtClean="0"/>
                        <a:t>Xiong</a:t>
                      </a:r>
                      <a:r>
                        <a:rPr lang="en-IN" sz="1040" dirty="0" smtClean="0"/>
                        <a:t>, "Examining factors associated with bike-and-ride (</a:t>
                      </a:r>
                      <a:r>
                        <a:rPr lang="en-IN" sz="1040" dirty="0" err="1" smtClean="0"/>
                        <a:t>BnR</a:t>
                      </a:r>
                      <a:r>
                        <a:rPr lang="en-IN" sz="1040" dirty="0" smtClean="0"/>
                        <a:t>) activities around metro stations in large-scale </a:t>
                      </a:r>
                      <a:r>
                        <a:rPr lang="en-IN" sz="1040" dirty="0" err="1" smtClean="0"/>
                        <a:t>dockless</a:t>
                      </a:r>
                      <a:r>
                        <a:rPr lang="en-IN" sz="1040" dirty="0" smtClean="0"/>
                        <a:t> </a:t>
                      </a:r>
                      <a:r>
                        <a:rPr lang="en-IN" sz="1040" dirty="0" err="1" smtClean="0"/>
                        <a:t>bikesharing</a:t>
                      </a:r>
                      <a:r>
                        <a:rPr lang="en-IN" sz="1040" dirty="0" smtClean="0"/>
                        <a:t> systems", Journal of Transport Geography 98 (2022) 103271, Elsevier Ltd., December 2021.</a:t>
                      </a:r>
                      <a:endParaRPr lang="en-IN" sz="1040" dirty="0"/>
                    </a:p>
                  </a:txBody>
                  <a:tcPr/>
                </a:tc>
                <a:tc>
                  <a:txBody>
                    <a:bodyPr/>
                    <a:lstStyle/>
                    <a:p>
                      <a:pPr algn="just"/>
                      <a:r>
                        <a:rPr lang="en-US" sz="400" dirty="0" smtClean="0"/>
                        <a:t>The study attempted to examine the associations of </a:t>
                      </a:r>
                      <a:r>
                        <a:rPr lang="en-US" sz="400" dirty="0" err="1" smtClean="0"/>
                        <a:t>BnR</a:t>
                      </a:r>
                      <a:r>
                        <a:rPr lang="en-US" sz="400" dirty="0" smtClean="0"/>
                        <a:t> (bike and ride) activities with metro area w.r.t. DBS (</a:t>
                      </a:r>
                      <a:r>
                        <a:rPr lang="en-US" sz="400" dirty="0" err="1" smtClean="0"/>
                        <a:t>dockless</a:t>
                      </a:r>
                      <a:r>
                        <a:rPr lang="en-US" sz="400" dirty="0" smtClean="0"/>
                        <a:t> bike sharing) systems, in the city of Shanghai, China. The study </a:t>
                      </a:r>
                      <a:r>
                        <a:rPr lang="en-US" sz="400" dirty="0" err="1" smtClean="0"/>
                        <a:t>signalled</a:t>
                      </a:r>
                      <a:r>
                        <a:rPr lang="en-US" sz="400" dirty="0" smtClean="0"/>
                        <a:t> that </a:t>
                      </a:r>
                      <a:r>
                        <a:rPr lang="en-US" sz="400" dirty="0" err="1" smtClean="0"/>
                        <a:t>BnR</a:t>
                      </a:r>
                      <a:r>
                        <a:rPr lang="en-US" sz="400" dirty="0" smtClean="0"/>
                        <a:t> behaviors were affected by features like station features, land use, socio-demographics, roadway designs, transportation facilities, etc. Mainly four metrics were employed in the entire study to understand </a:t>
                      </a:r>
                      <a:r>
                        <a:rPr lang="en-US" sz="400" dirty="0" err="1" smtClean="0"/>
                        <a:t>BnR</a:t>
                      </a:r>
                      <a:r>
                        <a:rPr lang="en-US" sz="400" dirty="0" smtClean="0"/>
                        <a:t> behaviors from the perspective of different participators viz. local govt., DBS users, etc. The metrics were </a:t>
                      </a:r>
                      <a:r>
                        <a:rPr lang="en-US" sz="400" dirty="0" err="1" smtClean="0"/>
                        <a:t>BnR</a:t>
                      </a:r>
                      <a:r>
                        <a:rPr lang="en-US" sz="400" dirty="0" smtClean="0"/>
                        <a:t> trip count, shared-bike utilization rate, metro catchment area and </a:t>
                      </a:r>
                      <a:r>
                        <a:rPr lang="en-US" sz="400" dirty="0" err="1" smtClean="0"/>
                        <a:t>BnR</a:t>
                      </a:r>
                      <a:r>
                        <a:rPr lang="en-US" sz="400" dirty="0" smtClean="0"/>
                        <a:t> rate, for the assessment of </a:t>
                      </a:r>
                      <a:r>
                        <a:rPr lang="en-US" sz="400" dirty="0" err="1" smtClean="0"/>
                        <a:t>BnR</a:t>
                      </a:r>
                      <a:r>
                        <a:rPr lang="en-US" sz="400" dirty="0" smtClean="0"/>
                        <a:t> performance. The generalized additive model (GAM) was utilized to build statistical inference. Several statistical issues such as over-dispersion, </a:t>
                      </a:r>
                      <a:r>
                        <a:rPr lang="en-US" sz="400" dirty="0" err="1" smtClean="0"/>
                        <a:t>skewness</a:t>
                      </a:r>
                      <a:r>
                        <a:rPr lang="en-US" sz="400" dirty="0" smtClean="0"/>
                        <a:t> and spatial autocorrelation were addressed while </a:t>
                      </a:r>
                      <a:r>
                        <a:rPr lang="en-US" sz="400" dirty="0" err="1" smtClean="0"/>
                        <a:t>modelling</a:t>
                      </a:r>
                      <a:r>
                        <a:rPr lang="en-US" sz="400" dirty="0" smtClean="0"/>
                        <a:t> DBS usage. The spatial distribution of the 4 metrics suggested that shared bikes were oversupplied in the city center while undersupplied in the suburb. Based on other things, various other conclusions were drawn for comprehensive analysis.</a:t>
                      </a:r>
                      <a:endParaRPr lang="en-IN" sz="400" dirty="0"/>
                    </a:p>
                  </a:txBody>
                  <a:tcPr/>
                </a:tc>
                <a:tc>
                  <a:txBody>
                    <a:bodyPr/>
                    <a:lstStyle/>
                    <a:p>
                      <a:r>
                        <a:rPr lang="en-US" sz="1050" dirty="0" smtClean="0"/>
                        <a:t>Negative binomial regression,</a:t>
                      </a:r>
                      <a:r>
                        <a:rPr lang="en-US" sz="1050" baseline="0" dirty="0" smtClean="0"/>
                        <a:t> </a:t>
                      </a:r>
                      <a:r>
                        <a:rPr lang="en-US" sz="1050" dirty="0" smtClean="0"/>
                        <a:t>multilevel mixed model, ARMA, GAMs.</a:t>
                      </a:r>
                      <a:endParaRPr lang="en-IN" sz="1040" dirty="0"/>
                    </a:p>
                  </a:txBody>
                  <a:tcPr/>
                </a:tc>
                <a:tc>
                  <a:txBody>
                    <a:bodyPr/>
                    <a:lstStyle/>
                    <a:p>
                      <a:r>
                        <a:rPr lang="en-US" sz="520" dirty="0" smtClean="0"/>
                        <a:t>Pros:</a:t>
                      </a:r>
                    </a:p>
                    <a:p>
                      <a:r>
                        <a:rPr lang="en-US" sz="520" dirty="0" smtClean="0"/>
                        <a:t>1. Gave a comprehensive statistical framework to evaluate </a:t>
                      </a:r>
                      <a:r>
                        <a:rPr lang="en-US" sz="520" dirty="0" err="1" smtClean="0"/>
                        <a:t>BnR</a:t>
                      </a:r>
                      <a:r>
                        <a:rPr lang="en-US" sz="520" dirty="0" smtClean="0"/>
                        <a:t> performance in </a:t>
                      </a:r>
                      <a:r>
                        <a:rPr lang="en-US" sz="520" dirty="0" err="1" smtClean="0"/>
                        <a:t>DBSmetro</a:t>
                      </a:r>
                      <a:r>
                        <a:rPr lang="en-US" sz="520" dirty="0" smtClean="0"/>
                        <a:t> systems, estimate </a:t>
                      </a:r>
                      <a:r>
                        <a:rPr lang="en-US" sz="520" dirty="0" err="1" smtClean="0"/>
                        <a:t>BnR</a:t>
                      </a:r>
                      <a:r>
                        <a:rPr lang="en-US" sz="520" dirty="0" smtClean="0"/>
                        <a:t> demand of riding shared bikes,</a:t>
                      </a:r>
                      <a:r>
                        <a:rPr lang="en-US" sz="520" baseline="0" dirty="0" smtClean="0"/>
                        <a:t> </a:t>
                      </a:r>
                      <a:r>
                        <a:rPr lang="en-US" sz="520" dirty="0" smtClean="0"/>
                        <a:t>support shared bike relocation, and eventually help promote the efficiency and attractiveness of using DBS as a feeder mode of transit. </a:t>
                      </a:r>
                    </a:p>
                    <a:p>
                      <a:r>
                        <a:rPr lang="en-US" sz="520" dirty="0" smtClean="0"/>
                        <a:t>Cons:</a:t>
                      </a:r>
                    </a:p>
                    <a:p>
                      <a:pPr marL="0" indent="0">
                        <a:buNone/>
                      </a:pPr>
                      <a:r>
                        <a:rPr lang="en-US" sz="520" baseline="0" dirty="0" smtClean="0"/>
                        <a:t>1. Variables used are correlational and can’t prove causality,</a:t>
                      </a:r>
                    </a:p>
                    <a:p>
                      <a:pPr marL="0" indent="0">
                        <a:buNone/>
                      </a:pPr>
                      <a:r>
                        <a:rPr lang="en-US" sz="520" dirty="0" smtClean="0"/>
                        <a:t>2. All analyses were deduced at an aggregate level in the absence of available information at the individual.</a:t>
                      </a:r>
                    </a:p>
                    <a:p>
                      <a:pPr marL="0" indent="0">
                        <a:buNone/>
                      </a:pPr>
                      <a:r>
                        <a:rPr lang="en-US" sz="520" dirty="0" smtClean="0"/>
                        <a:t>3. Data represents behavior of only DBS users.</a:t>
                      </a:r>
                      <a:endParaRPr lang="en-IN" sz="520" dirty="0"/>
                    </a:p>
                  </a:txBody>
                  <a:tcPr/>
                </a:tc>
              </a:tr>
              <a:tr h="884286">
                <a:tc>
                  <a:txBody>
                    <a:bodyPr/>
                    <a:lstStyle/>
                    <a:p>
                      <a:r>
                        <a:rPr lang="en-US" sz="1040" dirty="0" smtClean="0"/>
                        <a:t>[6]</a:t>
                      </a:r>
                      <a:endParaRPr lang="en-IN" sz="1040" dirty="0"/>
                    </a:p>
                  </a:txBody>
                  <a:tcPr/>
                </a:tc>
                <a:tc>
                  <a:txBody>
                    <a:bodyPr/>
                    <a:lstStyle/>
                    <a:p>
                      <a:r>
                        <a:rPr lang="en-IN" sz="1040" dirty="0" err="1" smtClean="0"/>
                        <a:t>Hanning</a:t>
                      </a:r>
                      <a:r>
                        <a:rPr lang="en-IN" sz="1040" dirty="0" smtClean="0"/>
                        <a:t> Song, </a:t>
                      </a:r>
                      <a:r>
                        <a:rPr lang="en-IN" sz="1040" dirty="0" err="1" smtClean="0"/>
                        <a:t>Gaofeng</a:t>
                      </a:r>
                      <a:r>
                        <a:rPr lang="en-IN" sz="1040" dirty="0" smtClean="0"/>
                        <a:t> Yin, </a:t>
                      </a:r>
                      <a:r>
                        <a:rPr lang="en-IN" sz="1040" dirty="0" err="1" smtClean="0"/>
                        <a:t>Xihong</a:t>
                      </a:r>
                      <a:r>
                        <a:rPr lang="en-IN" sz="1040" dirty="0" smtClean="0"/>
                        <a:t> Wan, Min </a:t>
                      </a:r>
                      <a:r>
                        <a:rPr lang="en-IN" sz="1040" dirty="0" err="1" smtClean="0"/>
                        <a:t>Guo</a:t>
                      </a:r>
                      <a:r>
                        <a:rPr lang="en-IN" sz="1040" dirty="0" smtClean="0"/>
                        <a:t>, </a:t>
                      </a:r>
                      <a:r>
                        <a:rPr lang="en-IN" sz="1040" dirty="0" err="1" smtClean="0"/>
                        <a:t>Zhancai</a:t>
                      </a:r>
                      <a:r>
                        <a:rPr lang="en-IN" sz="1040" dirty="0" smtClean="0"/>
                        <a:t> </a:t>
                      </a:r>
                      <a:r>
                        <a:rPr lang="en-IN" sz="1040" dirty="0" err="1" smtClean="0"/>
                        <a:t>Xie</a:t>
                      </a:r>
                      <a:r>
                        <a:rPr lang="en-IN" sz="1040" dirty="0" smtClean="0"/>
                        <a:t>, </a:t>
                      </a:r>
                      <a:r>
                        <a:rPr lang="en-IN" sz="1040" dirty="0" err="1" smtClean="0"/>
                        <a:t>Jiafeng</a:t>
                      </a:r>
                      <a:r>
                        <a:rPr lang="en-IN" sz="1040" dirty="0" smtClean="0"/>
                        <a:t> </a:t>
                      </a:r>
                      <a:r>
                        <a:rPr lang="en-IN" sz="1040" dirty="0" err="1" smtClean="0"/>
                        <a:t>Gu</a:t>
                      </a:r>
                      <a:r>
                        <a:rPr lang="en-IN" sz="1040" dirty="0" smtClean="0"/>
                        <a:t>, "Increasing Bike-Sharing Users’ Willingness to Pay — A Study of China Based on Perceived Value Theory and Structural Equation Model", Frontiers in Psychology (www.frontiersin.org), Volume 12 | Article 747462, January 2022.</a:t>
                      </a:r>
                      <a:endParaRPr lang="en-IN" sz="1040" dirty="0"/>
                    </a:p>
                  </a:txBody>
                  <a:tcPr/>
                </a:tc>
                <a:tc>
                  <a:txBody>
                    <a:bodyPr/>
                    <a:lstStyle/>
                    <a:p>
                      <a:pPr algn="just"/>
                      <a:r>
                        <a:rPr lang="en-US" sz="470" dirty="0" smtClean="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sz="470" dirty="0" err="1" smtClean="0"/>
                        <a:t>usefullness</a:t>
                      </a:r>
                      <a:r>
                        <a:rPr lang="en-US" sz="470" dirty="0" smtClean="0"/>
                        <a:t> 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a:p>
                      <a:pPr algn="just"/>
                      <a:endParaRPr lang="en-IN" sz="470" dirty="0"/>
                    </a:p>
                  </a:txBody>
                  <a:tcPr/>
                </a:tc>
                <a:tc>
                  <a:txBody>
                    <a:bodyPr/>
                    <a:lstStyle/>
                    <a:p>
                      <a:r>
                        <a:rPr lang="en-US" sz="1040" dirty="0" smtClean="0"/>
                        <a:t>Scale Design on PV, PU, PE, PEU, PC, PR, IPC, WOM, PT, EP, WTP;</a:t>
                      </a:r>
                      <a:r>
                        <a:rPr lang="en-US" sz="1040" baseline="0" dirty="0" smtClean="0"/>
                        <a:t> Reliability Analysis; Validity Analysis; </a:t>
                      </a:r>
                      <a:r>
                        <a:rPr lang="en-US" sz="1050" dirty="0" smtClean="0"/>
                        <a:t>Confirmatory Factor Analysis and Correction; Model Building.</a:t>
                      </a:r>
                      <a:endParaRPr lang="en-IN" sz="1040" dirty="0"/>
                    </a:p>
                  </a:txBody>
                  <a:tcPr/>
                </a:tc>
                <a:tc>
                  <a:txBody>
                    <a:bodyPr/>
                    <a:lstStyle/>
                    <a:p>
                      <a:r>
                        <a:rPr lang="en-US" sz="900" dirty="0" smtClean="0"/>
                        <a:t>Pros:</a:t>
                      </a:r>
                    </a:p>
                    <a:p>
                      <a:pPr marL="0" indent="0">
                        <a:buNone/>
                      </a:pPr>
                      <a:r>
                        <a:rPr lang="en-US" sz="900" dirty="0" smtClean="0"/>
                        <a:t>1. Assess bike-sharing users consumptive decisions.</a:t>
                      </a:r>
                    </a:p>
                    <a:p>
                      <a:pPr marL="0" indent="0">
                        <a:buNone/>
                      </a:pPr>
                      <a:r>
                        <a:rPr lang="en-US" sz="900" dirty="0" smtClean="0"/>
                        <a:t>2. Assess</a:t>
                      </a:r>
                      <a:r>
                        <a:rPr lang="en-US" sz="900" baseline="0" dirty="0" smtClean="0"/>
                        <a:t> users’ willingness to pay.</a:t>
                      </a:r>
                      <a:endParaRPr lang="en-US" sz="900" dirty="0" smtClean="0"/>
                    </a:p>
                    <a:p>
                      <a:r>
                        <a:rPr lang="en-US" sz="900" dirty="0" smtClean="0"/>
                        <a:t>Cons:</a:t>
                      </a:r>
                    </a:p>
                    <a:p>
                      <a:r>
                        <a:rPr lang="en-US" sz="900" dirty="0" smtClean="0"/>
                        <a:t>1. Model could have been more accurate and there is scope of improvement.</a:t>
                      </a:r>
                      <a:endParaRPr lang="en-IN" sz="900" dirty="0"/>
                    </a:p>
                  </a:txBody>
                  <a:tcPr/>
                </a:tc>
              </a:tr>
            </a:tbl>
          </a:graphicData>
        </a:graphic>
      </p:graphicFrame>
    </p:spTree>
    <p:extLst>
      <p:ext uri="{BB962C8B-B14F-4D97-AF65-F5344CB8AC3E}">
        <p14:creationId xmlns:p14="http://schemas.microsoft.com/office/powerpoint/2010/main" val="2703767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 name="Table 4"/>
          <p:cNvGraphicFramePr>
            <a:graphicFrameLocks noGrp="1"/>
          </p:cNvGraphicFramePr>
          <p:nvPr>
            <p:extLst>
              <p:ext uri="{D42A27DB-BD31-4B8C-83A1-F6EECF244321}">
                <p14:modId xmlns:p14="http://schemas.microsoft.com/office/powerpoint/2010/main" val="3318175757"/>
              </p:ext>
            </p:extLst>
          </p:nvPr>
        </p:nvGraphicFramePr>
        <p:xfrm>
          <a:off x="323528" y="1078758"/>
          <a:ext cx="8568950" cy="3970397"/>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2" dirty="0" err="1" smtClean="0"/>
                        <a:t>S.No</a:t>
                      </a:r>
                      <a:endParaRPr lang="en-IN" sz="1102" dirty="0"/>
                    </a:p>
                  </a:txBody>
                  <a:tcPr/>
                </a:tc>
                <a:tc>
                  <a:txBody>
                    <a:bodyPr/>
                    <a:lstStyle/>
                    <a:p>
                      <a:r>
                        <a:rPr lang="en-US" sz="1102" dirty="0" smtClean="0"/>
                        <a:t>Paper Title</a:t>
                      </a:r>
                      <a:endParaRPr lang="en-IN" sz="1102" dirty="0"/>
                    </a:p>
                  </a:txBody>
                  <a:tcPr/>
                </a:tc>
                <a:tc>
                  <a:txBody>
                    <a:bodyPr/>
                    <a:lstStyle/>
                    <a:p>
                      <a:r>
                        <a:rPr lang="en-US" sz="1102" dirty="0" smtClean="0"/>
                        <a:t>Summary</a:t>
                      </a:r>
                      <a:endParaRPr lang="en-IN" sz="1102" dirty="0"/>
                    </a:p>
                  </a:txBody>
                  <a:tcPr/>
                </a:tc>
                <a:tc>
                  <a:txBody>
                    <a:bodyPr/>
                    <a:lstStyle/>
                    <a:p>
                      <a:r>
                        <a:rPr lang="en-US" sz="1102" dirty="0" smtClean="0"/>
                        <a:t>Algorithms Used</a:t>
                      </a:r>
                      <a:endParaRPr lang="en-IN" sz="1102" dirty="0"/>
                    </a:p>
                  </a:txBody>
                  <a:tcPr/>
                </a:tc>
                <a:tc>
                  <a:txBody>
                    <a:bodyPr/>
                    <a:lstStyle/>
                    <a:p>
                      <a:r>
                        <a:rPr lang="en-US" sz="1102" dirty="0" smtClean="0"/>
                        <a:t>Pros/Cons</a:t>
                      </a:r>
                      <a:endParaRPr lang="en-IN" sz="1102" dirty="0"/>
                    </a:p>
                  </a:txBody>
                  <a:tcPr/>
                </a:tc>
              </a:tr>
              <a:tr h="884286">
                <a:tc>
                  <a:txBody>
                    <a:bodyPr/>
                    <a:lstStyle/>
                    <a:p>
                      <a:r>
                        <a:rPr lang="en-US" sz="1102" dirty="0" smtClean="0"/>
                        <a:t>[7]</a:t>
                      </a:r>
                      <a:endParaRPr lang="en-IN" sz="1102" dirty="0"/>
                    </a:p>
                  </a:txBody>
                  <a:tcPr/>
                </a:tc>
                <a:tc>
                  <a:txBody>
                    <a:bodyPr/>
                    <a:lstStyle/>
                    <a:p>
                      <a:r>
                        <a:rPr lang="en-US" sz="1102" dirty="0" err="1" smtClean="0"/>
                        <a:t>Xiaonan</a:t>
                      </a:r>
                      <a:r>
                        <a:rPr lang="en-US" sz="1102" dirty="0" smtClean="0"/>
                        <a:t> Zhang, </a:t>
                      </a:r>
                      <a:r>
                        <a:rPr lang="en-US" sz="1102" dirty="0" err="1" smtClean="0"/>
                        <a:t>Jianjun</a:t>
                      </a:r>
                      <a:r>
                        <a:rPr lang="en-US" sz="1102" dirty="0" smtClean="0"/>
                        <a:t> Wang, </a:t>
                      </a:r>
                      <a:r>
                        <a:rPr lang="en-US" sz="1102" dirty="0" err="1" smtClean="0"/>
                        <a:t>Xueqin</a:t>
                      </a:r>
                      <a:r>
                        <a:rPr lang="en-US" sz="1102" dirty="0" smtClean="0"/>
                        <a:t> Long, </a:t>
                      </a:r>
                      <a:r>
                        <a:rPr lang="en-US" sz="1102" dirty="0" err="1" smtClean="0"/>
                        <a:t>Weijia</a:t>
                      </a:r>
                      <a:r>
                        <a:rPr lang="en-US" sz="1102" dirty="0" smtClean="0"/>
                        <a:t> Li, "Understanding the intention to use bike-sharing system: A case study in Xi’an, China", </a:t>
                      </a:r>
                      <a:r>
                        <a:rPr lang="en-US" sz="1102" dirty="0" err="1" smtClean="0"/>
                        <a:t>PLoS</a:t>
                      </a:r>
                      <a:r>
                        <a:rPr lang="en-US" sz="1102" dirty="0" smtClean="0"/>
                        <a:t> ONE 16(12): e0258790, December 2021.</a:t>
                      </a:r>
                      <a:endParaRPr lang="en-IN" sz="1102" dirty="0"/>
                    </a:p>
                  </a:txBody>
                  <a:tcPr/>
                </a:tc>
                <a:tc>
                  <a:txBody>
                    <a:bodyPr/>
                    <a:lstStyle/>
                    <a:p>
                      <a:pPr algn="just"/>
                      <a:r>
                        <a:rPr lang="en-US" sz="400" dirty="0" smtClean="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endParaRPr lang="en-IN" sz="400" dirty="0"/>
                    </a:p>
                  </a:txBody>
                  <a:tcPr/>
                </a:tc>
                <a:tc>
                  <a:txBody>
                    <a:bodyPr/>
                    <a:lstStyle/>
                    <a:p>
                      <a:r>
                        <a:rPr lang="en-US" sz="1102" dirty="0" smtClean="0"/>
                        <a:t>SEM, Reliability &amp; Validity, Direct effect test, Intermediary effect test.</a:t>
                      </a:r>
                      <a:endParaRPr lang="en-IN" sz="1102" dirty="0"/>
                    </a:p>
                  </a:txBody>
                  <a:tcPr/>
                </a:tc>
                <a:tc>
                  <a:txBody>
                    <a:bodyPr/>
                    <a:lstStyle/>
                    <a:p>
                      <a:r>
                        <a:rPr lang="en-US" sz="630" dirty="0" smtClean="0"/>
                        <a:t>Pros:</a:t>
                      </a:r>
                    </a:p>
                    <a:p>
                      <a:r>
                        <a:rPr lang="en-US" sz="630" dirty="0" smtClean="0"/>
                        <a:t>1. Showed that all influencing  factors were significantly positively associated with usage intention.</a:t>
                      </a:r>
                    </a:p>
                    <a:p>
                      <a:r>
                        <a:rPr lang="en-US" sz="630" dirty="0" smtClean="0"/>
                        <a:t>Cons:</a:t>
                      </a:r>
                    </a:p>
                    <a:p>
                      <a:pPr marL="0" indent="0">
                        <a:buNone/>
                      </a:pPr>
                      <a:r>
                        <a:rPr lang="en-US" sz="630" dirty="0" smtClean="0"/>
                        <a:t>1. Limited sample size.</a:t>
                      </a:r>
                    </a:p>
                    <a:p>
                      <a:pPr marL="0" indent="0">
                        <a:buNone/>
                      </a:pPr>
                      <a:r>
                        <a:rPr lang="en-US" sz="630" dirty="0" smtClean="0"/>
                        <a:t>2. Some</a:t>
                      </a:r>
                      <a:r>
                        <a:rPr lang="en-US" sz="630" baseline="0" dirty="0" smtClean="0"/>
                        <a:t> factors like </a:t>
                      </a:r>
                      <a:r>
                        <a:rPr lang="en-IN" sz="630" dirty="0" smtClean="0"/>
                        <a:t>residents’ travel characteristics, weather, etc. not considered.</a:t>
                      </a:r>
                      <a:endParaRPr lang="en-IN" sz="630" dirty="0"/>
                    </a:p>
                  </a:txBody>
                  <a:tcPr/>
                </a:tc>
              </a:tr>
              <a:tr h="884286">
                <a:tc>
                  <a:txBody>
                    <a:bodyPr/>
                    <a:lstStyle/>
                    <a:p>
                      <a:r>
                        <a:rPr lang="en-US" sz="1102" dirty="0" smtClean="0"/>
                        <a:t>[8]</a:t>
                      </a:r>
                      <a:endParaRPr lang="en-IN" sz="1102" dirty="0"/>
                    </a:p>
                  </a:txBody>
                  <a:tcPr/>
                </a:tc>
                <a:tc>
                  <a:txBody>
                    <a:bodyPr/>
                    <a:lstStyle/>
                    <a:p>
                      <a:r>
                        <a:rPr lang="en-US" sz="1102" dirty="0" err="1" smtClean="0"/>
                        <a:t>Puneeth</a:t>
                      </a:r>
                      <a:r>
                        <a:rPr lang="en-US" sz="1102" dirty="0" smtClean="0"/>
                        <a:t> B. R., </a:t>
                      </a:r>
                      <a:r>
                        <a:rPr lang="en-US" sz="1102" dirty="0" err="1" smtClean="0"/>
                        <a:t>Nethravathi</a:t>
                      </a:r>
                      <a:r>
                        <a:rPr lang="en-US" sz="1102" dirty="0" smtClean="0"/>
                        <a:t> P. S., "Bicycle Industry in India and its Challenges – A Case Study", International Journal of Case Studies in Business, IT, and Education (IJCSBE), 5(2), 62-74, ISSN: 2581-6942, Vol. 5, No. 2, August 2021.</a:t>
                      </a:r>
                      <a:endParaRPr lang="en-IN" sz="1102" dirty="0"/>
                    </a:p>
                  </a:txBody>
                  <a:tcPr/>
                </a:tc>
                <a:tc>
                  <a:txBody>
                    <a:bodyPr/>
                    <a:lstStyle/>
                    <a:p>
                      <a:pPr algn="just"/>
                      <a:r>
                        <a:rPr lang="en-US" sz="350" dirty="0" smtClean="0"/>
                        <a:t>Through the paper, the authors tried to analyze 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about 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sz="350" dirty="0" err="1" smtClean="0"/>
                        <a:t>centre</a:t>
                      </a:r>
                      <a:r>
                        <a:rPr lang="en-US" sz="350" dirty="0" smtClean="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endParaRPr lang="en-IN" sz="350" dirty="0"/>
                    </a:p>
                  </a:txBody>
                  <a:tcPr/>
                </a:tc>
                <a:tc>
                  <a:txBody>
                    <a:bodyPr/>
                    <a:lstStyle/>
                    <a:p>
                      <a:r>
                        <a:rPr lang="en-US" sz="1102" dirty="0" smtClean="0"/>
                        <a:t>Data Collection, SWOT Analysis.</a:t>
                      </a:r>
                      <a:endParaRPr lang="en-IN" sz="1102" dirty="0"/>
                    </a:p>
                  </a:txBody>
                  <a:tcPr/>
                </a:tc>
                <a:tc>
                  <a:txBody>
                    <a:bodyPr/>
                    <a:lstStyle/>
                    <a:p>
                      <a:r>
                        <a:rPr lang="en-US" sz="950" dirty="0" smtClean="0"/>
                        <a:t>Pros:</a:t>
                      </a:r>
                    </a:p>
                    <a:p>
                      <a:r>
                        <a:rPr lang="en-US" sz="950" dirty="0" smtClean="0"/>
                        <a:t>1. Several enhancement suggestions provided based on analysis.</a:t>
                      </a:r>
                    </a:p>
                    <a:p>
                      <a:r>
                        <a:rPr lang="en-US" sz="950" dirty="0" smtClean="0"/>
                        <a:t>Cons:</a:t>
                      </a:r>
                    </a:p>
                    <a:p>
                      <a:r>
                        <a:rPr lang="en-US" sz="950" dirty="0" smtClean="0"/>
                        <a:t>1. Very theoretical study and very less or</a:t>
                      </a:r>
                      <a:r>
                        <a:rPr lang="en-US" sz="950" baseline="0" dirty="0" smtClean="0"/>
                        <a:t> no numerical computation used.</a:t>
                      </a:r>
                      <a:endParaRPr lang="en-IN" sz="950" dirty="0"/>
                    </a:p>
                  </a:txBody>
                  <a:tcPr/>
                </a:tc>
              </a:tr>
              <a:tr h="884286">
                <a:tc>
                  <a:txBody>
                    <a:bodyPr/>
                    <a:lstStyle/>
                    <a:p>
                      <a:r>
                        <a:rPr lang="en-US" sz="1102" dirty="0" smtClean="0"/>
                        <a:t>[9]</a:t>
                      </a:r>
                      <a:endParaRPr lang="en-IN" sz="1102" dirty="0"/>
                    </a:p>
                  </a:txBody>
                  <a:tcPr/>
                </a:tc>
                <a:tc>
                  <a:txBody>
                    <a:bodyPr/>
                    <a:lstStyle/>
                    <a:p>
                      <a:r>
                        <a:rPr lang="en-IN" sz="1102" dirty="0" err="1" smtClean="0"/>
                        <a:t>Vitória</a:t>
                      </a:r>
                      <a:r>
                        <a:rPr lang="en-IN" sz="1102" dirty="0" smtClean="0"/>
                        <a:t> Albuquerque, Miguel Sales Dias, Fernando </a:t>
                      </a:r>
                      <a:r>
                        <a:rPr lang="en-IN" sz="1102" dirty="0" err="1" smtClean="0"/>
                        <a:t>Bacao</a:t>
                      </a:r>
                      <a:r>
                        <a:rPr lang="en-IN" sz="1102" dirty="0" smtClean="0"/>
                        <a:t>, "Machine Learning Approaches to Bike-Sharing Systems: A Systematic Literature Review", International Journal of Geo-Information, ISPRS Int. J. Geo-Inf. 2021, 10, 62, February 2021.</a:t>
                      </a:r>
                      <a:endParaRPr lang="en-IN" sz="1102" dirty="0"/>
                    </a:p>
                  </a:txBody>
                  <a:tcPr/>
                </a:tc>
                <a:tc>
                  <a:txBody>
                    <a:bodyPr/>
                    <a:lstStyle/>
                    <a:p>
                      <a:pPr algn="just"/>
                      <a:r>
                        <a:rPr lang="en-US" sz="340" dirty="0" smtClean="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sz="340" dirty="0" err="1" smtClean="0"/>
                        <a:t>bibliometric</a:t>
                      </a:r>
                      <a:r>
                        <a:rPr lang="en-US" sz="340" dirty="0" smtClean="0"/>
                        <a:t> analysis, etc. The open source</a:t>
                      </a:r>
                      <a:r>
                        <a:rPr lang="en-US" sz="340" baseline="0" dirty="0" smtClean="0"/>
                        <a:t> </a:t>
                      </a:r>
                      <a:r>
                        <a:rPr lang="en-US" sz="340" dirty="0" smtClean="0"/>
                        <a:t>tool </a:t>
                      </a:r>
                      <a:r>
                        <a:rPr lang="en-US" sz="340" dirty="0" err="1" smtClean="0"/>
                        <a:t>VOSviewer</a:t>
                      </a:r>
                      <a:r>
                        <a:rPr lang="en-US" sz="340" dirty="0" smtClean="0"/>
                        <a:t>, was used as the </a:t>
                      </a:r>
                      <a:r>
                        <a:rPr lang="en-US" sz="340" dirty="0" err="1" smtClean="0"/>
                        <a:t>bibliometric</a:t>
                      </a:r>
                      <a:r>
                        <a:rPr lang="en-US" sz="340" dirty="0" smtClean="0"/>
                        <a:t> research tool for network analysis. The tool helped to </a:t>
                      </a:r>
                      <a:r>
                        <a:rPr lang="en-US" sz="340" dirty="0" err="1" smtClean="0"/>
                        <a:t>to</a:t>
                      </a:r>
                      <a:r>
                        <a:rPr lang="en-US" sz="340" dirty="0" smtClean="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endParaRPr lang="en-IN" sz="340" dirty="0"/>
                    </a:p>
                  </a:txBody>
                  <a:tcPr/>
                </a:tc>
                <a:tc>
                  <a:txBody>
                    <a:bodyPr/>
                    <a:lstStyle/>
                    <a:p>
                      <a:r>
                        <a:rPr lang="en-US" sz="1102" dirty="0" smtClean="0"/>
                        <a:t>PRISMA,</a:t>
                      </a:r>
                      <a:r>
                        <a:rPr lang="en-US" sz="1102" baseline="0" dirty="0" smtClean="0"/>
                        <a:t> keyword identification and search, </a:t>
                      </a:r>
                      <a:r>
                        <a:rPr lang="en-US" sz="1102" baseline="0" dirty="0" err="1" smtClean="0"/>
                        <a:t>bibliometric</a:t>
                      </a:r>
                      <a:r>
                        <a:rPr lang="en-US" sz="1102" baseline="0" dirty="0" smtClean="0"/>
                        <a:t> analysis, keyword </a:t>
                      </a:r>
                      <a:r>
                        <a:rPr lang="en-US" sz="1102" baseline="0" dirty="0" err="1" smtClean="0"/>
                        <a:t>occurence</a:t>
                      </a:r>
                      <a:r>
                        <a:rPr lang="en-US" sz="1102" baseline="0" dirty="0" smtClean="0"/>
                        <a:t> analysis, </a:t>
                      </a:r>
                      <a:r>
                        <a:rPr lang="en-US" sz="1100" baseline="0" dirty="0" smtClean="0"/>
                        <a:t>t</a:t>
                      </a:r>
                      <a:r>
                        <a:rPr lang="en-US" sz="1100" dirty="0" smtClean="0"/>
                        <a:t>itle and abstract text occurrence analysis.</a:t>
                      </a:r>
                      <a:endParaRPr lang="en-IN" sz="1102" dirty="0"/>
                    </a:p>
                  </a:txBody>
                  <a:tcPr/>
                </a:tc>
                <a:tc>
                  <a:txBody>
                    <a:bodyPr/>
                    <a:lstStyle/>
                    <a:p>
                      <a:r>
                        <a:rPr lang="en-US" sz="800" dirty="0" smtClean="0"/>
                        <a:t>Pros:</a:t>
                      </a:r>
                    </a:p>
                    <a:p>
                      <a:pPr marL="0" indent="0">
                        <a:buNone/>
                      </a:pPr>
                      <a:r>
                        <a:rPr lang="en-US" sz="800" dirty="0" smtClean="0"/>
                        <a:t>1. Outlined and identified the main ML techniques contribution to BSSs in urban mobility.</a:t>
                      </a:r>
                    </a:p>
                    <a:p>
                      <a:r>
                        <a:rPr lang="en-US" sz="800" dirty="0" smtClean="0"/>
                        <a:t>Cons:</a:t>
                      </a:r>
                    </a:p>
                    <a:p>
                      <a:r>
                        <a:rPr lang="en-US" sz="800" dirty="0" smtClean="0"/>
                        <a:t>1. Sufficient case studies and different features to validate and improve future </a:t>
                      </a:r>
                      <a:r>
                        <a:rPr lang="en-US" sz="800" dirty="0" err="1" smtClean="0"/>
                        <a:t>modelling</a:t>
                      </a:r>
                      <a:r>
                        <a:rPr lang="en-US" sz="800" dirty="0" smtClean="0"/>
                        <a:t> strategies not</a:t>
                      </a:r>
                      <a:r>
                        <a:rPr lang="en-US" sz="800" baseline="0" dirty="0" smtClean="0"/>
                        <a:t> provided.</a:t>
                      </a:r>
                      <a:endParaRPr lang="en-IN" sz="800" dirty="0"/>
                    </a:p>
                  </a:txBody>
                  <a:tcPr/>
                </a:tc>
              </a:tr>
            </a:tbl>
          </a:graphicData>
        </a:graphic>
      </p:graphicFrame>
    </p:spTree>
    <p:extLst>
      <p:ext uri="{BB962C8B-B14F-4D97-AF65-F5344CB8AC3E}">
        <p14:creationId xmlns:p14="http://schemas.microsoft.com/office/powerpoint/2010/main" val="1190164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5" name="Table 4"/>
          <p:cNvGraphicFramePr>
            <a:graphicFrameLocks noGrp="1"/>
          </p:cNvGraphicFramePr>
          <p:nvPr>
            <p:extLst>
              <p:ext uri="{D42A27DB-BD31-4B8C-83A1-F6EECF244321}">
                <p14:modId xmlns:p14="http://schemas.microsoft.com/office/powerpoint/2010/main" val="343270243"/>
              </p:ext>
            </p:extLst>
          </p:nvPr>
        </p:nvGraphicFramePr>
        <p:xfrm>
          <a:off x="323528" y="1203598"/>
          <a:ext cx="8568950" cy="3654929"/>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[10]</a:t>
                      </a:r>
                      <a:endParaRPr lang="en-IN" sz="1040" dirty="0"/>
                    </a:p>
                  </a:txBody>
                  <a:tcPr/>
                </a:tc>
                <a:tc>
                  <a:txBody>
                    <a:bodyPr/>
                    <a:lstStyle/>
                    <a:p>
                      <a:r>
                        <a:rPr lang="en-US" sz="1040" dirty="0" smtClean="0"/>
                        <a:t>Anil Jain, </a:t>
                      </a:r>
                      <a:r>
                        <a:rPr lang="en-US" sz="1040" dirty="0" err="1" smtClean="0"/>
                        <a:t>Nirmala</a:t>
                      </a:r>
                      <a:r>
                        <a:rPr lang="en-US" sz="1040" dirty="0" smtClean="0"/>
                        <a:t> Joshi, </a:t>
                      </a:r>
                      <a:r>
                        <a:rPr lang="en-US" sz="1040" dirty="0" err="1" smtClean="0"/>
                        <a:t>Anand</a:t>
                      </a:r>
                      <a:r>
                        <a:rPr lang="en-US" sz="1040" dirty="0" smtClean="0"/>
                        <a:t> J </a:t>
                      </a:r>
                      <a:r>
                        <a:rPr lang="en-US" sz="1040" dirty="0" err="1" smtClean="0"/>
                        <a:t>Mayee</a:t>
                      </a:r>
                      <a:r>
                        <a:rPr lang="en-US" sz="1040" dirty="0" smtClean="0"/>
                        <a:t>, "Factors motivating buying behavior of female two wheeler users in the district of </a:t>
                      </a:r>
                      <a:r>
                        <a:rPr lang="en-US" sz="1040" dirty="0" err="1" smtClean="0"/>
                        <a:t>Palghar</a:t>
                      </a:r>
                      <a:r>
                        <a:rPr lang="en-US" sz="1040" dirty="0" smtClean="0"/>
                        <a:t>", Journal of Management Research and Analysis, October-December, 2020;7(4):154-158, December 2020.</a:t>
                      </a:r>
                      <a:endParaRPr lang="en-IN" sz="1040" dirty="0"/>
                    </a:p>
                  </a:txBody>
                  <a:tcPr/>
                </a:tc>
                <a:tc>
                  <a:txBody>
                    <a:bodyPr/>
                    <a:lstStyle/>
                    <a:p>
                      <a:pPr algn="just"/>
                      <a:r>
                        <a:rPr lang="en-US" sz="350" dirty="0" smtClean="0"/>
                        <a:t>The research paper examines the various factors influencing the buying of two wheeler vehicles by the females in </a:t>
                      </a:r>
                      <a:r>
                        <a:rPr lang="en-US" sz="350" dirty="0" err="1" smtClean="0"/>
                        <a:t>Palghar</a:t>
                      </a:r>
                      <a:r>
                        <a:rPr lang="en-US" sz="350" dirty="0" smtClean="0"/>
                        <a:t>, distant suburb of Mumbai city. For collecting the data, the authors used structured questionnaires (primary data) and websites, journals, research articles and news reports (secondary 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impact on the buying behavior and most of the women use the two-wheelers jointly with other family members.</a:t>
                      </a:r>
                    </a:p>
                    <a:p>
                      <a:pPr algn="just"/>
                      <a:endParaRPr lang="en-IN" sz="350" dirty="0"/>
                    </a:p>
                  </a:txBody>
                  <a:tcPr/>
                </a:tc>
                <a:tc>
                  <a:txBody>
                    <a:bodyPr/>
                    <a:lstStyle/>
                    <a:p>
                      <a:r>
                        <a:rPr lang="en-US" sz="1040" dirty="0" smtClean="0"/>
                        <a:t>Some data analysis techniques.</a:t>
                      </a:r>
                      <a:endParaRPr lang="en-IN" sz="1040" dirty="0"/>
                    </a:p>
                  </a:txBody>
                  <a:tcPr/>
                </a:tc>
                <a:tc>
                  <a:txBody>
                    <a:bodyPr/>
                    <a:lstStyle/>
                    <a:p>
                      <a:r>
                        <a:rPr lang="en-US" sz="950" dirty="0" smtClean="0"/>
                        <a:t>Pros:</a:t>
                      </a:r>
                    </a:p>
                    <a:p>
                      <a:r>
                        <a:rPr lang="en-US" sz="950" dirty="0" smtClean="0"/>
                        <a:t>1. Some insights provided.</a:t>
                      </a:r>
                    </a:p>
                    <a:p>
                      <a:r>
                        <a:rPr lang="en-US" sz="950" dirty="0" smtClean="0"/>
                        <a:t>Cons:</a:t>
                      </a:r>
                    </a:p>
                    <a:p>
                      <a:pPr marL="0" indent="0">
                        <a:buNone/>
                      </a:pPr>
                      <a:r>
                        <a:rPr lang="en-US" sz="950" baseline="0" dirty="0" smtClean="0"/>
                        <a:t>1. Limited data.</a:t>
                      </a:r>
                    </a:p>
                  </a:txBody>
                  <a:tcPr/>
                </a:tc>
              </a:tr>
              <a:tr h="884286">
                <a:tc>
                  <a:txBody>
                    <a:bodyPr/>
                    <a:lstStyle/>
                    <a:p>
                      <a:r>
                        <a:rPr lang="en-US" sz="1040" dirty="0" smtClean="0"/>
                        <a:t>[11]</a:t>
                      </a:r>
                      <a:endParaRPr lang="en-IN" sz="1040" dirty="0"/>
                    </a:p>
                  </a:txBody>
                  <a:tcPr/>
                </a:tc>
                <a:tc>
                  <a:txBody>
                    <a:bodyPr/>
                    <a:lstStyle/>
                    <a:p>
                      <a:r>
                        <a:rPr lang="en-US" sz="1040" dirty="0" smtClean="0"/>
                        <a:t>S. </a:t>
                      </a:r>
                      <a:r>
                        <a:rPr lang="en-US" sz="1040" dirty="0" err="1" smtClean="0"/>
                        <a:t>Diwakar</a:t>
                      </a:r>
                      <a:r>
                        <a:rPr lang="en-US" sz="1040" dirty="0" smtClean="0"/>
                        <a:t> Raj, Dr. N. </a:t>
                      </a:r>
                      <a:r>
                        <a:rPr lang="en-US" sz="1040" dirty="0" err="1" smtClean="0"/>
                        <a:t>Kannan</a:t>
                      </a:r>
                      <a:r>
                        <a:rPr lang="en-US" sz="1040" dirty="0" smtClean="0"/>
                        <a:t>, "Factors Influencing Purchase of Two Wheeler - A Study with Reference to Chennai City", International Journal of Management, 11(12), 2020, </a:t>
                      </a:r>
                      <a:r>
                        <a:rPr lang="en-US" sz="1040" dirty="0" err="1" smtClean="0"/>
                        <a:t>pp</a:t>
                      </a:r>
                      <a:r>
                        <a:rPr lang="en-US" sz="1040" dirty="0" smtClean="0"/>
                        <a:t> 2977-2982, ISSN Print: 0976-6502 and ISSN Online: 0976-6510, December 2020.</a:t>
                      </a:r>
                      <a:endParaRPr lang="en-IN" sz="1040" dirty="0"/>
                    </a:p>
                  </a:txBody>
                  <a:tcPr/>
                </a:tc>
                <a:tc>
                  <a:txBody>
                    <a:bodyPr/>
                    <a:lstStyle/>
                    <a:p>
                      <a:pPr algn="just"/>
                      <a:r>
                        <a:rPr lang="en-US" sz="420" dirty="0" smtClean="0"/>
                        <a:t>Information from survey of local respondents and other sources were used for studying the factors which influences the purchase of two wheeler modes of transport in the city of Chennai. Both primary and secondary 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endParaRPr lang="en-IN" sz="420" dirty="0"/>
                    </a:p>
                  </a:txBody>
                  <a:tcPr/>
                </a:tc>
                <a:tc>
                  <a:txBody>
                    <a:bodyPr/>
                    <a:lstStyle/>
                    <a:p>
                      <a:endParaRPr lang="en-IN" sz="1040"/>
                    </a:p>
                  </a:txBody>
                  <a:tcPr/>
                </a:tc>
                <a:tc>
                  <a:txBody>
                    <a:bodyPr/>
                    <a:lstStyle/>
                    <a:p>
                      <a:endParaRPr lang="en-IN" sz="1040"/>
                    </a:p>
                  </a:txBody>
                  <a:tcPr/>
                </a:tc>
              </a:tr>
              <a:tr h="884286">
                <a:tc>
                  <a:txBody>
                    <a:bodyPr/>
                    <a:lstStyle/>
                    <a:p>
                      <a:r>
                        <a:rPr lang="en-US" sz="1040" dirty="0" smtClean="0"/>
                        <a:t>[12]</a:t>
                      </a:r>
                      <a:endParaRPr lang="en-IN" sz="1040" dirty="0"/>
                    </a:p>
                  </a:txBody>
                  <a:tcPr/>
                </a:tc>
                <a:tc>
                  <a:txBody>
                    <a:bodyPr/>
                    <a:lstStyle/>
                    <a:p>
                      <a:r>
                        <a:rPr lang="en-US" sz="1040" dirty="0" err="1" smtClean="0"/>
                        <a:t>Gyugeun</a:t>
                      </a:r>
                      <a:r>
                        <a:rPr lang="en-US" sz="1040" dirty="0" smtClean="0"/>
                        <a:t> Yoon, Joseph Y.J. Chow, "Unlimited-ride bike-share pass pricing revenue management for casual riders using only public data", International Journal of Transportation Science and Technology 9 (2020) 159–169, January 2020.</a:t>
                      </a:r>
                      <a:endParaRPr lang="en-IN" sz="1040" dirty="0"/>
                    </a:p>
                  </a:txBody>
                  <a:tcPr/>
                </a:tc>
                <a:tc>
                  <a:txBody>
                    <a:bodyPr/>
                    <a:lstStyle/>
                    <a:p>
                      <a:pPr algn="just"/>
                      <a:r>
                        <a:rPr lang="en-US" sz="370" dirty="0" smtClean="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sz="370" dirty="0" err="1" smtClean="0"/>
                        <a:t>logit</a:t>
                      </a:r>
                      <a:r>
                        <a:rPr lang="en-US" sz="370" dirty="0" smtClean="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a:p>
                      <a:pPr algn="just"/>
                      <a:endParaRPr lang="en-IN" sz="370" dirty="0"/>
                    </a:p>
                  </a:txBody>
                  <a:tcPr/>
                </a:tc>
                <a:tc>
                  <a:txBody>
                    <a:bodyPr/>
                    <a:lstStyle/>
                    <a:p>
                      <a:endParaRPr lang="en-IN" sz="1040"/>
                    </a:p>
                  </a:txBody>
                  <a:tcPr/>
                </a:tc>
                <a:tc>
                  <a:txBody>
                    <a:bodyPr/>
                    <a:lstStyle/>
                    <a:p>
                      <a:endParaRPr lang="en-IN" sz="1040" dirty="0"/>
                    </a:p>
                  </a:txBody>
                  <a:tcPr/>
                </a:tc>
              </a:tr>
            </a:tbl>
          </a:graphicData>
        </a:graphic>
      </p:graphicFrame>
    </p:spTree>
    <p:extLst>
      <p:ext uri="{BB962C8B-B14F-4D97-AF65-F5344CB8AC3E}">
        <p14:creationId xmlns:p14="http://schemas.microsoft.com/office/powerpoint/2010/main" val="2334179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aphicFrame>
        <p:nvGraphicFramePr>
          <p:cNvPr id="5" name="Table 4"/>
          <p:cNvGraphicFramePr>
            <a:graphicFrameLocks noGrp="1"/>
          </p:cNvGraphicFramePr>
          <p:nvPr>
            <p:extLst>
              <p:ext uri="{D42A27DB-BD31-4B8C-83A1-F6EECF244321}">
                <p14:modId xmlns:p14="http://schemas.microsoft.com/office/powerpoint/2010/main" val="1251106382"/>
              </p:ext>
            </p:extLst>
          </p:nvPr>
        </p:nvGraphicFramePr>
        <p:xfrm>
          <a:off x="323528" y="1131590"/>
          <a:ext cx="8568950" cy="382714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950" dirty="0" err="1" smtClean="0"/>
                        <a:t>S.No</a:t>
                      </a:r>
                      <a:endParaRPr lang="en-IN" sz="950" dirty="0"/>
                    </a:p>
                  </a:txBody>
                  <a:tcPr/>
                </a:tc>
                <a:tc>
                  <a:txBody>
                    <a:bodyPr/>
                    <a:lstStyle/>
                    <a:p>
                      <a:r>
                        <a:rPr lang="en-US" sz="950" dirty="0" smtClean="0"/>
                        <a:t>Paper Title</a:t>
                      </a:r>
                      <a:endParaRPr lang="en-IN" sz="950" dirty="0"/>
                    </a:p>
                  </a:txBody>
                  <a:tcPr/>
                </a:tc>
                <a:tc>
                  <a:txBody>
                    <a:bodyPr/>
                    <a:lstStyle/>
                    <a:p>
                      <a:r>
                        <a:rPr lang="en-US" sz="950" dirty="0" smtClean="0"/>
                        <a:t>Summary</a:t>
                      </a:r>
                      <a:endParaRPr lang="en-IN" sz="950" dirty="0"/>
                    </a:p>
                  </a:txBody>
                  <a:tcPr/>
                </a:tc>
                <a:tc>
                  <a:txBody>
                    <a:bodyPr/>
                    <a:lstStyle/>
                    <a:p>
                      <a:r>
                        <a:rPr lang="en-US" sz="950" dirty="0" smtClean="0"/>
                        <a:t>Algorithms Used</a:t>
                      </a:r>
                      <a:endParaRPr lang="en-IN" sz="950" dirty="0"/>
                    </a:p>
                  </a:txBody>
                  <a:tcPr/>
                </a:tc>
                <a:tc>
                  <a:txBody>
                    <a:bodyPr/>
                    <a:lstStyle/>
                    <a:p>
                      <a:r>
                        <a:rPr lang="en-US" sz="950" dirty="0" smtClean="0"/>
                        <a:t>Pros/Cons</a:t>
                      </a:r>
                      <a:endParaRPr lang="en-IN" sz="950" dirty="0"/>
                    </a:p>
                  </a:txBody>
                  <a:tcPr/>
                </a:tc>
              </a:tr>
              <a:tr h="884286">
                <a:tc>
                  <a:txBody>
                    <a:bodyPr/>
                    <a:lstStyle/>
                    <a:p>
                      <a:r>
                        <a:rPr lang="en-US" sz="950" dirty="0" smtClean="0"/>
                        <a:t>[13]</a:t>
                      </a:r>
                      <a:endParaRPr lang="en-IN" sz="950" dirty="0"/>
                    </a:p>
                  </a:txBody>
                  <a:tcPr/>
                </a:tc>
                <a:tc>
                  <a:txBody>
                    <a:bodyPr/>
                    <a:lstStyle/>
                    <a:p>
                      <a:r>
                        <a:rPr lang="en-US" sz="950" dirty="0" smtClean="0"/>
                        <a:t>Leonardo </a:t>
                      </a:r>
                      <a:r>
                        <a:rPr lang="en-US" sz="950" dirty="0" err="1" smtClean="0"/>
                        <a:t>Caggiani</a:t>
                      </a:r>
                      <a:r>
                        <a:rPr lang="en-US" sz="950" dirty="0" smtClean="0"/>
                        <a:t>, </a:t>
                      </a:r>
                      <a:r>
                        <a:rPr lang="en-US" sz="950" dirty="0" err="1" smtClean="0"/>
                        <a:t>Rosalia</a:t>
                      </a:r>
                      <a:r>
                        <a:rPr lang="en-US" sz="950" dirty="0" smtClean="0"/>
                        <a:t> </a:t>
                      </a:r>
                      <a:r>
                        <a:rPr lang="en-US" sz="950" dirty="0" err="1" smtClean="0"/>
                        <a:t>Camporeale</a:t>
                      </a:r>
                      <a:r>
                        <a:rPr lang="en-US" sz="950" dirty="0" smtClean="0"/>
                        <a:t>, </a:t>
                      </a:r>
                      <a:r>
                        <a:rPr lang="en-US" sz="950" dirty="0" err="1" smtClean="0"/>
                        <a:t>Branka</a:t>
                      </a:r>
                      <a:r>
                        <a:rPr lang="en-US" sz="950" dirty="0" smtClean="0"/>
                        <a:t> </a:t>
                      </a:r>
                      <a:r>
                        <a:rPr lang="en-US" sz="950" dirty="0" err="1" smtClean="0"/>
                        <a:t>Dimitrijević</a:t>
                      </a:r>
                      <a:r>
                        <a:rPr lang="en-US" sz="950" dirty="0" smtClean="0"/>
                        <a:t>, </a:t>
                      </a:r>
                      <a:r>
                        <a:rPr lang="en-US" sz="950" dirty="0" err="1" smtClean="0"/>
                        <a:t>Milorad</a:t>
                      </a:r>
                      <a:r>
                        <a:rPr lang="en-US" sz="950" dirty="0" smtClean="0"/>
                        <a:t> </a:t>
                      </a:r>
                      <a:r>
                        <a:rPr lang="en-US" sz="950" dirty="0" err="1" smtClean="0"/>
                        <a:t>Vidović</a:t>
                      </a:r>
                      <a:r>
                        <a:rPr lang="en-US" sz="950" dirty="0" smtClean="0"/>
                        <a:t>, "An approach to modeling bike-sharing systems based on spatial equity concept", AIIT 2nd International Congress on Transport Infrastructure and Systems in a changing world (TIS ROMA 2019), 23rd-24th September 2019, Rome, Italy, Elsevier B.V., 2020.</a:t>
                      </a:r>
                      <a:endParaRPr lang="en-IN" sz="950" dirty="0"/>
                    </a:p>
                  </a:txBody>
                  <a:tcPr/>
                </a:tc>
                <a:tc>
                  <a:txBody>
                    <a:bodyPr/>
                    <a:lstStyle/>
                    <a:p>
                      <a:pPr algn="just"/>
                      <a:r>
                        <a:rPr lang="en-US" sz="450" dirty="0" smtClean="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aiming 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endParaRPr lang="en-IN" sz="450" dirty="0"/>
                    </a:p>
                  </a:txBody>
                  <a:tcPr/>
                </a:tc>
                <a:tc>
                  <a:txBody>
                    <a:bodyPr/>
                    <a:lstStyle/>
                    <a:p>
                      <a:endParaRPr lang="en-IN" sz="950"/>
                    </a:p>
                  </a:txBody>
                  <a:tcPr/>
                </a:tc>
                <a:tc>
                  <a:txBody>
                    <a:bodyPr/>
                    <a:lstStyle/>
                    <a:p>
                      <a:endParaRPr lang="en-IN" sz="950"/>
                    </a:p>
                  </a:txBody>
                  <a:tcPr/>
                </a:tc>
              </a:tr>
              <a:tr h="884286">
                <a:tc>
                  <a:txBody>
                    <a:bodyPr/>
                    <a:lstStyle/>
                    <a:p>
                      <a:r>
                        <a:rPr lang="en-US" sz="950" dirty="0" smtClean="0"/>
                        <a:t>[14]</a:t>
                      </a:r>
                      <a:endParaRPr lang="en-IN" sz="950" dirty="0"/>
                    </a:p>
                  </a:txBody>
                  <a:tcPr/>
                </a:tc>
                <a:tc>
                  <a:txBody>
                    <a:bodyPr/>
                    <a:lstStyle/>
                    <a:p>
                      <a:r>
                        <a:rPr lang="en-US" sz="950" dirty="0" smtClean="0"/>
                        <a:t>Mohammed </a:t>
                      </a:r>
                      <a:r>
                        <a:rPr lang="en-US" sz="950" dirty="0" err="1" smtClean="0"/>
                        <a:t>Hamad</a:t>
                      </a:r>
                      <a:r>
                        <a:rPr lang="en-US" sz="950" dirty="0" smtClean="0"/>
                        <a:t> </a:t>
                      </a:r>
                      <a:r>
                        <a:rPr lang="en-US" sz="950" dirty="0" err="1" smtClean="0"/>
                        <a:t>Almannaa</a:t>
                      </a:r>
                      <a:r>
                        <a:rPr lang="en-US" sz="950" dirty="0" smtClean="0"/>
                        <a:t>, "Optimizing Bike Sharing Systems: Dynamic Prediction Using Machine Learning and Statistical Techniques and Rebalancing", DOI: 10.13140/RG.2.2.26034.43202, Thesis for: PhD, Advisor: </a:t>
                      </a:r>
                      <a:r>
                        <a:rPr lang="en-US" sz="950" dirty="0" err="1" smtClean="0"/>
                        <a:t>Hesham</a:t>
                      </a:r>
                      <a:r>
                        <a:rPr lang="en-US" sz="950" dirty="0" smtClean="0"/>
                        <a:t> </a:t>
                      </a:r>
                      <a:r>
                        <a:rPr lang="en-US" sz="950" dirty="0" err="1" smtClean="0"/>
                        <a:t>Rakha</a:t>
                      </a:r>
                      <a:r>
                        <a:rPr lang="en-US" sz="950" dirty="0" smtClean="0"/>
                        <a:t>, Project: Bike Research, April 2019.</a:t>
                      </a:r>
                      <a:endParaRPr lang="en-IN" sz="950" dirty="0"/>
                    </a:p>
                  </a:txBody>
                  <a:tcPr/>
                </a:tc>
                <a:tc>
                  <a:txBody>
                    <a:bodyPr/>
                    <a:lstStyle/>
                    <a:p>
                      <a:pPr algn="just"/>
                      <a:r>
                        <a:rPr lang="en-US" sz="250" dirty="0" smtClean="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sz="250" dirty="0" err="1" smtClean="0"/>
                        <a:t>spatio</a:t>
                      </a:r>
                      <a:r>
                        <a:rPr lang="en-US" sz="250" dirty="0" smtClean="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be portable, </a:t>
                      </a:r>
                      <a:r>
                        <a:rPr lang="en-US" sz="250" dirty="0" err="1" smtClean="0"/>
                        <a:t>i.e</a:t>
                      </a:r>
                      <a:r>
                        <a:rPr lang="en-US" sz="250" dirty="0" smtClean="0"/>
                        <a:t>, it takes into account both the types of BSSs (docked and </a:t>
                      </a:r>
                      <a:r>
                        <a:rPr lang="en-US" sz="250" dirty="0" err="1" smtClean="0"/>
                        <a:t>dockless</a:t>
                      </a:r>
                      <a:r>
                        <a:rPr lang="en-US" sz="250" dirty="0" smtClean="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sz="250" dirty="0" err="1" smtClean="0"/>
                        <a:t>univariate</a:t>
                      </a:r>
                      <a:r>
                        <a:rPr lang="en-US" sz="250" dirty="0" smtClean="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a:p>
                      <a:pPr algn="just"/>
                      <a:endParaRPr lang="en-IN" sz="250" dirty="0"/>
                    </a:p>
                  </a:txBody>
                  <a:tcPr/>
                </a:tc>
                <a:tc>
                  <a:txBody>
                    <a:bodyPr/>
                    <a:lstStyle/>
                    <a:p>
                      <a:endParaRPr lang="en-IN" sz="950"/>
                    </a:p>
                  </a:txBody>
                  <a:tcPr/>
                </a:tc>
                <a:tc>
                  <a:txBody>
                    <a:bodyPr/>
                    <a:lstStyle/>
                    <a:p>
                      <a:endParaRPr lang="en-IN" sz="950"/>
                    </a:p>
                  </a:txBody>
                  <a:tcPr/>
                </a:tc>
              </a:tr>
              <a:tr h="884286">
                <a:tc>
                  <a:txBody>
                    <a:bodyPr/>
                    <a:lstStyle/>
                    <a:p>
                      <a:r>
                        <a:rPr lang="en-US" sz="950" dirty="0" smtClean="0"/>
                        <a:t>[15]</a:t>
                      </a:r>
                      <a:endParaRPr lang="en-IN" sz="950" dirty="0"/>
                    </a:p>
                  </a:txBody>
                  <a:tcPr/>
                </a:tc>
                <a:tc>
                  <a:txBody>
                    <a:bodyPr/>
                    <a:lstStyle/>
                    <a:p>
                      <a:r>
                        <a:rPr lang="en-US" sz="950" dirty="0" err="1" smtClean="0"/>
                        <a:t>Elisabete</a:t>
                      </a:r>
                      <a:r>
                        <a:rPr lang="en-US" sz="950" dirty="0" smtClean="0"/>
                        <a:t> </a:t>
                      </a:r>
                      <a:r>
                        <a:rPr lang="en-US" sz="950" dirty="0" err="1" smtClean="0"/>
                        <a:t>Arsenio</a:t>
                      </a:r>
                      <a:r>
                        <a:rPr lang="en-US" sz="950" dirty="0" smtClean="0"/>
                        <a:t>, </a:t>
                      </a:r>
                      <a:r>
                        <a:rPr lang="en-US" sz="950" dirty="0" err="1" smtClean="0"/>
                        <a:t>Elisabete</a:t>
                      </a:r>
                      <a:r>
                        <a:rPr lang="en-US" sz="950" dirty="0" smtClean="0"/>
                        <a:t> </a:t>
                      </a:r>
                      <a:r>
                        <a:rPr lang="en-US" sz="950" dirty="0" err="1" smtClean="0"/>
                        <a:t>Arsenio</a:t>
                      </a:r>
                      <a:r>
                        <a:rPr lang="en-US" sz="950" dirty="0" smtClean="0"/>
                        <a:t>, Sofia </a:t>
                      </a:r>
                      <a:r>
                        <a:rPr lang="en-US" sz="950" dirty="0" err="1" smtClean="0"/>
                        <a:t>Azeredo</a:t>
                      </a:r>
                      <a:r>
                        <a:rPr lang="en-US" sz="950" dirty="0" smtClean="0"/>
                        <a:t> Lopes, Helena </a:t>
                      </a:r>
                      <a:r>
                        <a:rPr lang="en-US" sz="950" dirty="0" err="1" smtClean="0"/>
                        <a:t>Iglésias</a:t>
                      </a:r>
                      <a:r>
                        <a:rPr lang="en-US" sz="950" dirty="0" smtClean="0"/>
                        <a:t> Pereira, "Assessing the market potential of electric bicycles and ICT for low carbon school travel: a case study in the Smart City of ÁGUEDA", European Transport Research Review (2018) 10: 13, Springer, January 2018.</a:t>
                      </a:r>
                      <a:endParaRPr lang="en-IN" sz="950" dirty="0"/>
                    </a:p>
                  </a:txBody>
                  <a:tcPr/>
                </a:tc>
                <a:tc>
                  <a:txBody>
                    <a:bodyPr/>
                    <a:lstStyle/>
                    <a:p>
                      <a:pPr algn="just"/>
                      <a:r>
                        <a:rPr lang="en-US" sz="290" dirty="0" smtClean="0"/>
                        <a:t>The authors published this research paper which is actually based on the Be4Schools R&amp;D project implemented in the Portugal based city of </a:t>
                      </a:r>
                      <a:r>
                        <a:rPr lang="en-US" sz="290" dirty="0" err="1" smtClean="0"/>
                        <a:t>Águeda</a:t>
                      </a:r>
                      <a:r>
                        <a:rPr lang="en-US" sz="290" dirty="0" smtClean="0"/>
                        <a:t>. The intent of this study conducted was to analyze the preferences of the students aged between 15-21 in the context of using e-bikes while going daily to school. It also aimed at assessing their longings and preferences towards ICT related attributes. The 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perspectives and in this both the students and their parents were questioned in order to get insights on what </a:t>
                      </a:r>
                      <a:r>
                        <a:rPr lang="en-US" sz="290" dirty="0" err="1" smtClean="0"/>
                        <a:t>equipments</a:t>
                      </a:r>
                      <a:r>
                        <a:rPr lang="en-US" sz="290" dirty="0" smtClean="0"/>
                        <a:t> to be installed, ICT preferences, household budget constraints,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in 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endParaRPr lang="en-IN" sz="290" dirty="0"/>
                    </a:p>
                  </a:txBody>
                  <a:tcPr/>
                </a:tc>
                <a:tc>
                  <a:txBody>
                    <a:bodyPr/>
                    <a:lstStyle/>
                    <a:p>
                      <a:endParaRPr lang="en-IN" sz="950"/>
                    </a:p>
                  </a:txBody>
                  <a:tcPr/>
                </a:tc>
                <a:tc>
                  <a:txBody>
                    <a:bodyPr/>
                    <a:lstStyle/>
                    <a:p>
                      <a:endParaRPr lang="en-IN" sz="950" dirty="0"/>
                    </a:p>
                  </a:txBody>
                  <a:tcPr/>
                </a:tc>
              </a:tr>
            </a:tbl>
          </a:graphicData>
        </a:graphic>
      </p:graphicFrame>
    </p:spTree>
    <p:extLst>
      <p:ext uri="{BB962C8B-B14F-4D97-AF65-F5344CB8AC3E}">
        <p14:creationId xmlns:p14="http://schemas.microsoft.com/office/powerpoint/2010/main" val="687615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aphicFrame>
        <p:nvGraphicFramePr>
          <p:cNvPr id="5" name="Table 4"/>
          <p:cNvGraphicFramePr>
            <a:graphicFrameLocks noGrp="1"/>
          </p:cNvGraphicFramePr>
          <p:nvPr>
            <p:extLst>
              <p:ext uri="{D42A27DB-BD31-4B8C-83A1-F6EECF244321}">
                <p14:modId xmlns:p14="http://schemas.microsoft.com/office/powerpoint/2010/main" val="2333403393"/>
              </p:ext>
            </p:extLst>
          </p:nvPr>
        </p:nvGraphicFramePr>
        <p:xfrm>
          <a:off x="323528" y="1203598"/>
          <a:ext cx="8568950" cy="381952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0" dirty="0" err="1" smtClean="0"/>
                        <a:t>S.No</a:t>
                      </a:r>
                      <a:endParaRPr lang="en-IN" sz="1100" dirty="0"/>
                    </a:p>
                  </a:txBody>
                  <a:tcPr/>
                </a:tc>
                <a:tc>
                  <a:txBody>
                    <a:bodyPr/>
                    <a:lstStyle/>
                    <a:p>
                      <a:r>
                        <a:rPr lang="en-US" sz="1100" dirty="0" smtClean="0"/>
                        <a:t>Paper Title</a:t>
                      </a:r>
                      <a:endParaRPr lang="en-IN" sz="1100" dirty="0"/>
                    </a:p>
                  </a:txBody>
                  <a:tcPr/>
                </a:tc>
                <a:tc>
                  <a:txBody>
                    <a:bodyPr/>
                    <a:lstStyle/>
                    <a:p>
                      <a:r>
                        <a:rPr lang="en-US" sz="1100" dirty="0" smtClean="0"/>
                        <a:t>Summary</a:t>
                      </a:r>
                      <a:endParaRPr lang="en-IN" sz="1100" dirty="0"/>
                    </a:p>
                  </a:txBody>
                  <a:tcPr/>
                </a:tc>
                <a:tc>
                  <a:txBody>
                    <a:bodyPr/>
                    <a:lstStyle/>
                    <a:p>
                      <a:r>
                        <a:rPr lang="en-US" sz="1100" dirty="0" smtClean="0"/>
                        <a:t>Algorithms Used</a:t>
                      </a:r>
                      <a:endParaRPr lang="en-IN" sz="1100" dirty="0"/>
                    </a:p>
                  </a:txBody>
                  <a:tcPr/>
                </a:tc>
                <a:tc>
                  <a:txBody>
                    <a:bodyPr/>
                    <a:lstStyle/>
                    <a:p>
                      <a:r>
                        <a:rPr lang="en-US" sz="1100" dirty="0" smtClean="0"/>
                        <a:t>Pros/Cons</a:t>
                      </a:r>
                      <a:endParaRPr lang="en-IN" sz="1100" dirty="0"/>
                    </a:p>
                  </a:txBody>
                  <a:tcPr/>
                </a:tc>
              </a:tr>
              <a:tr h="884286">
                <a:tc>
                  <a:txBody>
                    <a:bodyPr/>
                    <a:lstStyle/>
                    <a:p>
                      <a:r>
                        <a:rPr lang="en-US" sz="1100" dirty="0" smtClean="0"/>
                        <a:t>[16]</a:t>
                      </a:r>
                      <a:endParaRPr lang="en-IN" sz="1100" dirty="0"/>
                    </a:p>
                  </a:txBody>
                  <a:tcPr/>
                </a:tc>
                <a:tc>
                  <a:txBody>
                    <a:bodyPr/>
                    <a:lstStyle/>
                    <a:p>
                      <a:r>
                        <a:rPr lang="en-US" sz="1100" dirty="0" smtClean="0"/>
                        <a:t>Miriam Ricci, "Bike sharing: A review of evidence on impacts and processes of implementation and operation", Research in Transportation Business &amp; Management 15 (2015) 28–38, Elsevier Ltd., April 2015.</a:t>
                      </a:r>
                      <a:endParaRPr lang="en-IN" sz="1100" dirty="0"/>
                    </a:p>
                  </a:txBody>
                  <a:tcPr/>
                </a:tc>
                <a:tc>
                  <a:txBody>
                    <a:bodyPr/>
                    <a:lstStyle/>
                    <a:p>
                      <a:pPr algn="just"/>
                      <a:r>
                        <a:rPr lang="en-US" sz="290" dirty="0" smtClean="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of 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endParaRPr lang="en-IN" sz="290" dirty="0"/>
                    </a:p>
                  </a:txBody>
                  <a:tcPr/>
                </a:tc>
                <a:tc>
                  <a:txBody>
                    <a:bodyPr/>
                    <a:lstStyle/>
                    <a:p>
                      <a:endParaRPr lang="en-IN" sz="1100"/>
                    </a:p>
                  </a:txBody>
                  <a:tcPr/>
                </a:tc>
                <a:tc>
                  <a:txBody>
                    <a:bodyPr/>
                    <a:lstStyle/>
                    <a:p>
                      <a:endParaRPr lang="en-IN" sz="1100"/>
                    </a:p>
                  </a:txBody>
                  <a:tcPr/>
                </a:tc>
              </a:tr>
              <a:tr h="884286">
                <a:tc>
                  <a:txBody>
                    <a:bodyPr/>
                    <a:lstStyle/>
                    <a:p>
                      <a:r>
                        <a:rPr lang="en-US" sz="1100" dirty="0" smtClean="0"/>
                        <a:t>[17]</a:t>
                      </a:r>
                      <a:endParaRPr lang="en-IN" sz="1100" dirty="0"/>
                    </a:p>
                  </a:txBody>
                  <a:tcPr/>
                </a:tc>
                <a:tc>
                  <a:txBody>
                    <a:bodyPr/>
                    <a:lstStyle/>
                    <a:p>
                      <a:r>
                        <a:rPr lang="en-US" sz="1100" dirty="0" smtClean="0"/>
                        <a:t>Angela Au, "Social Media Strategies Used in Marketing Custom Bicycle </a:t>
                      </a:r>
                      <a:r>
                        <a:rPr lang="en-US" sz="1100" dirty="0" err="1" smtClean="0"/>
                        <a:t>Framebuilding</a:t>
                      </a:r>
                      <a:r>
                        <a:rPr lang="en-US" sz="1100" dirty="0" smtClean="0"/>
                        <a:t> Companies", Doctoral Study - Walden University </a:t>
                      </a:r>
                      <a:r>
                        <a:rPr lang="en-US" sz="1100" dirty="0" err="1" smtClean="0"/>
                        <a:t>ScholarWorks</a:t>
                      </a:r>
                      <a:r>
                        <a:rPr lang="en-US" sz="1100" dirty="0" smtClean="0"/>
                        <a:t> (Walden Dissertations and Doctoral Studies Collection), November 2015.</a:t>
                      </a:r>
                      <a:endParaRPr lang="en-IN" sz="1100" dirty="0"/>
                    </a:p>
                  </a:txBody>
                  <a:tcPr/>
                </a:tc>
                <a:tc>
                  <a:txBody>
                    <a:bodyPr/>
                    <a:lstStyle/>
                    <a:p>
                      <a:pPr algn="just"/>
                      <a:r>
                        <a:rPr lang="en-US" sz="380" dirty="0" smtClean="0"/>
                        <a:t>The long paper which comprised of multiple case study explored what various strategies the microenterprise owners in the artisan economy need to market using social media. Through the means of </a:t>
                      </a:r>
                      <a:r>
                        <a:rPr lang="en-US" sz="380" dirty="0" err="1" smtClean="0"/>
                        <a:t>semistructured</a:t>
                      </a:r>
                      <a:r>
                        <a:rPr lang="en-US" sz="380" dirty="0" smtClean="0"/>
                        <a:t> interviews and open-ended questions, data were collected from 5 bicycle </a:t>
                      </a:r>
                      <a:r>
                        <a:rPr lang="en-US" sz="380" dirty="0" err="1" smtClean="0"/>
                        <a:t>framebuilding</a:t>
                      </a:r>
                      <a:r>
                        <a:rPr lang="en-US" sz="380" dirty="0" smtClean="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artisan 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p>
                    <a:p>
                      <a:pPr algn="just"/>
                      <a:endParaRPr lang="en-IN" sz="380" dirty="0"/>
                    </a:p>
                  </a:txBody>
                  <a:tcPr/>
                </a:tc>
                <a:tc>
                  <a:txBody>
                    <a:bodyPr/>
                    <a:lstStyle/>
                    <a:p>
                      <a:endParaRPr lang="en-IN" sz="1100"/>
                    </a:p>
                  </a:txBody>
                  <a:tcPr/>
                </a:tc>
                <a:tc>
                  <a:txBody>
                    <a:bodyPr/>
                    <a:lstStyle/>
                    <a:p>
                      <a:endParaRPr lang="en-IN" sz="1100"/>
                    </a:p>
                  </a:txBody>
                  <a:tcPr/>
                </a:tc>
              </a:tr>
              <a:tr h="884286">
                <a:tc>
                  <a:txBody>
                    <a:bodyPr/>
                    <a:lstStyle/>
                    <a:p>
                      <a:r>
                        <a:rPr lang="en-US" sz="1100" dirty="0" smtClean="0"/>
                        <a:t>[18]</a:t>
                      </a:r>
                      <a:endParaRPr lang="en-IN" sz="1100" dirty="0"/>
                    </a:p>
                  </a:txBody>
                  <a:tcPr/>
                </a:tc>
                <a:tc>
                  <a:txBody>
                    <a:bodyPr/>
                    <a:lstStyle/>
                    <a:p>
                      <a:r>
                        <a:rPr lang="en-US" sz="1100" dirty="0" err="1" smtClean="0"/>
                        <a:t>Inês</a:t>
                      </a:r>
                      <a:r>
                        <a:rPr lang="en-US" sz="1100" dirty="0" smtClean="0"/>
                        <a:t> </a:t>
                      </a:r>
                      <a:r>
                        <a:rPr lang="en-US" sz="1100" dirty="0" err="1" smtClean="0"/>
                        <a:t>Frade</a:t>
                      </a:r>
                      <a:r>
                        <a:rPr lang="en-US" sz="1100" dirty="0" smtClean="0"/>
                        <a:t>, </a:t>
                      </a:r>
                      <a:r>
                        <a:rPr lang="en-US" sz="1100" dirty="0" err="1" smtClean="0"/>
                        <a:t>Anabela</a:t>
                      </a:r>
                      <a:r>
                        <a:rPr lang="en-US" sz="1100" dirty="0" smtClean="0"/>
                        <a:t> </a:t>
                      </a:r>
                      <a:r>
                        <a:rPr lang="en-US" sz="1100" dirty="0" err="1" smtClean="0"/>
                        <a:t>Ribeiro</a:t>
                      </a:r>
                      <a:r>
                        <a:rPr lang="en-US" sz="1100" dirty="0" smtClean="0"/>
                        <a:t>, "Bicycle sharing systems demand", EWGT2013 – 16th Meeting of the EURO Working Group on Transportation, </a:t>
                      </a:r>
                      <a:r>
                        <a:rPr lang="en-US" sz="1100" dirty="0" err="1" smtClean="0"/>
                        <a:t>Procedia</a:t>
                      </a:r>
                      <a:r>
                        <a:rPr lang="en-US" sz="1100" dirty="0" smtClean="0"/>
                        <a:t> - Social and Behavioral Sciences 111 ( 2014 ) 518 – 527, Elsevier Ltd., February 2014.</a:t>
                      </a:r>
                      <a:endParaRPr lang="en-IN" sz="1100" dirty="0"/>
                    </a:p>
                  </a:txBody>
                  <a:tcPr/>
                </a:tc>
                <a:tc>
                  <a:txBody>
                    <a:bodyPr/>
                    <a:lstStyle/>
                    <a:p>
                      <a:pPr algn="just"/>
                      <a:r>
                        <a:rPr lang="en-US" sz="350" dirty="0" smtClean="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sz="350" dirty="0" err="1" smtClean="0"/>
                        <a:t>the</a:t>
                      </a:r>
                      <a:r>
                        <a:rPr lang="en-US" sz="350" dirty="0" smtClean="0"/>
                        <a:t> bicycle sharing demands thus making a cohesiveness study among the various factors proposed. After studying all these, the authors put the proposed methodology and their knowledge to exercise on the case study of Coimbra (a town located in the </a:t>
                      </a:r>
                      <a:r>
                        <a:rPr lang="en-US" sz="350" dirty="0" err="1" smtClean="0"/>
                        <a:t>centre</a:t>
                      </a:r>
                      <a:r>
                        <a:rPr lang="en-US" sz="350" dirty="0" smtClean="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endParaRPr lang="en-IN" sz="350" dirty="0"/>
                    </a:p>
                  </a:txBody>
                  <a:tcPr/>
                </a:tc>
                <a:tc>
                  <a:txBody>
                    <a:bodyPr/>
                    <a:lstStyle/>
                    <a:p>
                      <a:endParaRPr lang="en-IN" sz="1100"/>
                    </a:p>
                  </a:txBody>
                  <a:tcPr/>
                </a:tc>
                <a:tc>
                  <a:txBody>
                    <a:bodyPr/>
                    <a:lstStyle/>
                    <a:p>
                      <a:endParaRPr lang="en-IN" sz="1100" dirty="0"/>
                    </a:p>
                  </a:txBody>
                  <a:tcPr/>
                </a:tc>
              </a:tr>
            </a:tbl>
          </a:graphicData>
        </a:graphic>
      </p:graphicFrame>
    </p:spTree>
    <p:extLst>
      <p:ext uri="{BB962C8B-B14F-4D97-AF65-F5344CB8AC3E}">
        <p14:creationId xmlns:p14="http://schemas.microsoft.com/office/powerpoint/2010/main" val="1309121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aphicFrame>
        <p:nvGraphicFramePr>
          <p:cNvPr id="5" name="Table 4"/>
          <p:cNvGraphicFramePr>
            <a:graphicFrameLocks noGrp="1"/>
          </p:cNvGraphicFramePr>
          <p:nvPr>
            <p:extLst>
              <p:ext uri="{D42A27DB-BD31-4B8C-83A1-F6EECF244321}">
                <p14:modId xmlns:p14="http://schemas.microsoft.com/office/powerpoint/2010/main" val="957257394"/>
              </p:ext>
            </p:extLst>
          </p:nvPr>
        </p:nvGraphicFramePr>
        <p:xfrm>
          <a:off x="323528" y="1131590"/>
          <a:ext cx="8568950" cy="38804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50" dirty="0" err="1" smtClean="0"/>
                        <a:t>S.No</a:t>
                      </a:r>
                      <a:endParaRPr lang="en-IN" sz="1150" dirty="0"/>
                    </a:p>
                  </a:txBody>
                  <a:tcPr/>
                </a:tc>
                <a:tc>
                  <a:txBody>
                    <a:bodyPr/>
                    <a:lstStyle/>
                    <a:p>
                      <a:r>
                        <a:rPr lang="en-US" sz="1150" dirty="0" smtClean="0"/>
                        <a:t>Paper Title</a:t>
                      </a:r>
                      <a:endParaRPr lang="en-IN" sz="1150" dirty="0"/>
                    </a:p>
                  </a:txBody>
                  <a:tcPr/>
                </a:tc>
                <a:tc>
                  <a:txBody>
                    <a:bodyPr/>
                    <a:lstStyle/>
                    <a:p>
                      <a:r>
                        <a:rPr lang="en-US" sz="1150" dirty="0" smtClean="0"/>
                        <a:t>Summary</a:t>
                      </a:r>
                      <a:endParaRPr lang="en-IN" sz="1150" dirty="0"/>
                    </a:p>
                  </a:txBody>
                  <a:tcPr/>
                </a:tc>
                <a:tc>
                  <a:txBody>
                    <a:bodyPr/>
                    <a:lstStyle/>
                    <a:p>
                      <a:r>
                        <a:rPr lang="en-US" sz="1150" dirty="0" smtClean="0"/>
                        <a:t>Algorithms Used</a:t>
                      </a:r>
                      <a:endParaRPr lang="en-IN" sz="1150" dirty="0"/>
                    </a:p>
                  </a:txBody>
                  <a:tcPr/>
                </a:tc>
                <a:tc>
                  <a:txBody>
                    <a:bodyPr/>
                    <a:lstStyle/>
                    <a:p>
                      <a:r>
                        <a:rPr lang="en-US" sz="1150" dirty="0" smtClean="0"/>
                        <a:t>Pros/Cons</a:t>
                      </a:r>
                      <a:endParaRPr lang="en-IN" sz="1150" dirty="0"/>
                    </a:p>
                  </a:txBody>
                  <a:tcPr/>
                </a:tc>
              </a:tr>
              <a:tr h="884286">
                <a:tc>
                  <a:txBody>
                    <a:bodyPr/>
                    <a:lstStyle/>
                    <a:p>
                      <a:r>
                        <a:rPr lang="en-US" sz="1150" dirty="0" smtClean="0"/>
                        <a:t>[19]</a:t>
                      </a:r>
                      <a:endParaRPr lang="en-IN" sz="1150" dirty="0"/>
                    </a:p>
                  </a:txBody>
                  <a:tcPr/>
                </a:tc>
                <a:tc>
                  <a:txBody>
                    <a:bodyPr/>
                    <a:lstStyle/>
                    <a:p>
                      <a:r>
                        <a:rPr lang="en-US" sz="1150" dirty="0" smtClean="0"/>
                        <a:t>Darren Buck, Ralph Buehler, Patricia </a:t>
                      </a:r>
                      <a:r>
                        <a:rPr lang="en-US" sz="1150" dirty="0" err="1" smtClean="0"/>
                        <a:t>Happ</a:t>
                      </a:r>
                      <a:r>
                        <a:rPr lang="en-US" sz="1150" dirty="0" smtClean="0"/>
                        <a:t>, Bradley Rawls, Payton Chung, Natalie </a:t>
                      </a:r>
                      <a:r>
                        <a:rPr lang="en-US" sz="1150" dirty="0" err="1" smtClean="0"/>
                        <a:t>Borecki</a:t>
                      </a:r>
                      <a:r>
                        <a:rPr lang="en-US" sz="1150" dirty="0" smtClean="0"/>
                        <a:t>, "Are </a:t>
                      </a:r>
                      <a:r>
                        <a:rPr lang="en-US" sz="1150" dirty="0" err="1" smtClean="0"/>
                        <a:t>Bikeshare</a:t>
                      </a:r>
                      <a:r>
                        <a:rPr lang="en-US" sz="1150" dirty="0" smtClean="0"/>
                        <a:t> Users Different from Regular Cyclists? A First Look at Short-Term Users, Annual Members, and Area Cyclists in the Washington, DC Region", Transportation Research Record Journal of the Transportation Research Board 2387(-1):112-119, DOI: 10.3141/2387-13, December 2013.</a:t>
                      </a:r>
                      <a:endParaRPr lang="en-IN" sz="1150" dirty="0"/>
                    </a:p>
                  </a:txBody>
                  <a:tcPr/>
                </a:tc>
                <a:tc>
                  <a:txBody>
                    <a:bodyPr/>
                    <a:lstStyle/>
                    <a:p>
                      <a:pPr algn="just"/>
                      <a:r>
                        <a:rPr lang="en-US" sz="400" dirty="0" smtClean="0"/>
                        <a:t>In this research paper, the authors investigated the travel behavior characteristics of bicycle system users. A comparative analysis was done to understand the differences between annual members and short-term user profiles on Capital </a:t>
                      </a:r>
                      <a:r>
                        <a:rPr lang="en-US" sz="400" dirty="0" err="1" smtClean="0"/>
                        <a:t>Bikeshare</a:t>
                      </a:r>
                      <a:r>
                        <a:rPr lang="en-US" sz="400" dirty="0" smtClean="0"/>
                        <a:t> (</a:t>
                      </a:r>
                      <a:r>
                        <a:rPr lang="en-US" sz="400" dirty="0" err="1" smtClean="0"/>
                        <a:t>CaBi</a:t>
                      </a:r>
                      <a:r>
                        <a:rPr lang="en-US" sz="400" dirty="0" smtClean="0"/>
                        <a:t>). The data used for the overall research was gathered from Washington, DC area regional household travel survey of 2007-2008, an intercept 10 survey of short-term </a:t>
                      </a:r>
                      <a:r>
                        <a:rPr lang="en-US" sz="400" dirty="0" err="1" smtClean="0"/>
                        <a:t>CaBi</a:t>
                      </a:r>
                      <a:r>
                        <a:rPr lang="en-US" sz="400" dirty="0" smtClean="0"/>
                        <a:t> users, and an online survey of annual </a:t>
                      </a:r>
                      <a:r>
                        <a:rPr lang="en-US" sz="400" dirty="0" err="1" smtClean="0"/>
                        <a:t>CaBi</a:t>
                      </a:r>
                      <a:r>
                        <a:rPr lang="en-US" sz="400" dirty="0" smtClean="0"/>
                        <a:t> members. This paper deals with a case study of short-term and annual </a:t>
                      </a:r>
                      <a:r>
                        <a:rPr lang="en-US" sz="400" dirty="0" err="1" smtClean="0"/>
                        <a:t>bikeshare</a:t>
                      </a:r>
                      <a:r>
                        <a:rPr lang="en-US" sz="400" dirty="0" smtClean="0"/>
                        <a:t> users of Capital 13 </a:t>
                      </a:r>
                      <a:r>
                        <a:rPr lang="en-US" sz="400" dirty="0" err="1" smtClean="0"/>
                        <a:t>Bikeshare</a:t>
                      </a:r>
                      <a:r>
                        <a:rPr lang="en-US" sz="400" dirty="0" smtClean="0"/>
                        <a:t> (</a:t>
                      </a:r>
                      <a:r>
                        <a:rPr lang="en-US" sz="400" dirty="0" err="1" smtClean="0"/>
                        <a:t>CaBi</a:t>
                      </a:r>
                      <a:r>
                        <a:rPr lang="en-US" sz="400" dirty="0" smtClean="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sz="400" dirty="0" err="1" smtClean="0"/>
                        <a:t>CaBi</a:t>
                      </a:r>
                      <a:r>
                        <a:rPr lang="en-US" sz="400" dirty="0" smtClean="0"/>
                        <a:t> members, 4 satisfaction with the system, and changes in travel patterns based on </a:t>
                      </a:r>
                      <a:r>
                        <a:rPr lang="en-US" sz="400" dirty="0" err="1" smtClean="0"/>
                        <a:t>bikeshare</a:t>
                      </a:r>
                      <a:r>
                        <a:rPr lang="en-US" sz="400" dirty="0" smtClean="0"/>
                        <a:t> availability. Short-term 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sz="400" dirty="0" err="1" smtClean="0"/>
                        <a:t>CaBi</a:t>
                      </a:r>
                      <a:r>
                        <a:rPr lang="en-US" sz="400" dirty="0" smtClean="0"/>
                        <a:t> users when controlling for other factors, admitting that the analysis cannot fully consider the spatial restrictions of the two </a:t>
                      </a:r>
                      <a:r>
                        <a:rPr lang="en-US" sz="400" dirty="0" err="1" smtClean="0"/>
                        <a:t>CaBi</a:t>
                      </a:r>
                      <a:r>
                        <a:rPr lang="en-US" sz="400" dirty="0" smtClean="0"/>
                        <a:t> surveys, presence of potential biases over the sample as </a:t>
                      </a:r>
                      <a:r>
                        <a:rPr lang="en-US" sz="400" dirty="0" err="1" smtClean="0"/>
                        <a:t>CaBi</a:t>
                      </a:r>
                      <a:r>
                        <a:rPr lang="en-US" sz="400" dirty="0" smtClean="0"/>
                        <a:t> annual member survey respondents self-selected from email and online solicitations, and 6 responded over the internet, Results for the Washington, DC area may not apply to other US cities, etc.</a:t>
                      </a:r>
                    </a:p>
                    <a:p>
                      <a:pPr algn="just"/>
                      <a:endParaRPr lang="en-IN" sz="400" dirty="0"/>
                    </a:p>
                  </a:txBody>
                  <a:tcPr/>
                </a:tc>
                <a:tc>
                  <a:txBody>
                    <a:bodyPr/>
                    <a:lstStyle/>
                    <a:p>
                      <a:endParaRPr lang="en-IN" sz="1150"/>
                    </a:p>
                  </a:txBody>
                  <a:tcPr/>
                </a:tc>
                <a:tc>
                  <a:txBody>
                    <a:bodyPr/>
                    <a:lstStyle/>
                    <a:p>
                      <a:endParaRPr lang="en-IN" sz="1150"/>
                    </a:p>
                  </a:txBody>
                  <a:tcPr/>
                </a:tc>
              </a:tr>
              <a:tr h="884286">
                <a:tc>
                  <a:txBody>
                    <a:bodyPr/>
                    <a:lstStyle/>
                    <a:p>
                      <a:r>
                        <a:rPr lang="en-US" sz="1150" dirty="0" smtClean="0"/>
                        <a:t>[20]</a:t>
                      </a:r>
                      <a:endParaRPr lang="en-IN" sz="1150" dirty="0"/>
                    </a:p>
                  </a:txBody>
                  <a:tcPr/>
                </a:tc>
                <a:tc>
                  <a:txBody>
                    <a:bodyPr/>
                    <a:lstStyle/>
                    <a:p>
                      <a:r>
                        <a:rPr lang="en-US" sz="1150" dirty="0" smtClean="0"/>
                        <a:t>Carlos M. </a:t>
                      </a:r>
                      <a:r>
                        <a:rPr lang="en-US" sz="1150" dirty="0" err="1" smtClean="0"/>
                        <a:t>Vallez</a:t>
                      </a:r>
                      <a:r>
                        <a:rPr lang="en-US" sz="1150" dirty="0" smtClean="0"/>
                        <a:t>, Mario Castro, David Contreras, "Challenges and Opportunities in Dock-Based Bike-Sharing Rebalancing: A Systematic Review", Sustainability 2021, 13, 1829. https://doi.org/10.3390/su13041829, MDPI, February 2021.</a:t>
                      </a:r>
                      <a:endParaRPr lang="en-IN" sz="1150" dirty="0"/>
                    </a:p>
                  </a:txBody>
                  <a:tcPr/>
                </a:tc>
                <a:tc>
                  <a:txBody>
                    <a:bodyPr/>
                    <a:lstStyle/>
                    <a:p>
                      <a:pPr algn="just"/>
                      <a:r>
                        <a:rPr lang="en-US" sz="350" dirty="0" smtClean="0"/>
                        <a:t>The approach of how the managing authorities of the </a:t>
                      </a:r>
                      <a:r>
                        <a:rPr lang="en-US" sz="350" dirty="0" err="1" smtClean="0"/>
                        <a:t>bikesharing</a:t>
                      </a:r>
                      <a:r>
                        <a:rPr lang="en-US" sz="350" dirty="0" smtClean="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sz="350" dirty="0" err="1" smtClean="0"/>
                        <a:t>bikesharing</a:t>
                      </a:r>
                      <a:r>
                        <a:rPr lang="en-US" sz="350" dirty="0" smtClean="0"/>
                        <a:t> systems, classifying them and to suggest and divert to many novel research venues. A 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sz="350" dirty="0" err="1" smtClean="0"/>
                        <a:t>VOSviewer</a:t>
                      </a:r>
                      <a:r>
                        <a:rPr lang="en-US" sz="350" dirty="0" smtClean="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endParaRPr lang="en-IN" sz="350" dirty="0"/>
                    </a:p>
                  </a:txBody>
                  <a:tcPr/>
                </a:tc>
                <a:tc>
                  <a:txBody>
                    <a:bodyPr/>
                    <a:lstStyle/>
                    <a:p>
                      <a:endParaRPr lang="en-IN" sz="1150"/>
                    </a:p>
                  </a:txBody>
                  <a:tcPr/>
                </a:tc>
                <a:tc>
                  <a:txBody>
                    <a:bodyPr/>
                    <a:lstStyle/>
                    <a:p>
                      <a:endParaRPr lang="en-IN" sz="1150" dirty="0"/>
                    </a:p>
                  </a:txBody>
                  <a:tcPr/>
                </a:tc>
              </a:tr>
            </a:tbl>
          </a:graphicData>
        </a:graphic>
      </p:graphicFrame>
    </p:spTree>
    <p:extLst>
      <p:ext uri="{BB962C8B-B14F-4D97-AF65-F5344CB8AC3E}">
        <p14:creationId xmlns:p14="http://schemas.microsoft.com/office/powerpoint/2010/main" val="2048971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750" dirty="0" smtClean="0"/>
              <a:t>A. THEMES DISCOVERED IN </a:t>
            </a:r>
            <a:r>
              <a:rPr lang="en-US" sz="2750" dirty="0" smtClean="0"/>
              <a:t>REVIEW - ENLARGED</a:t>
            </a:r>
            <a:endParaRPr sz="275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 name="Google Shape;115;p14"/>
          <p:cNvSpPr txBox="1">
            <a:spLocks/>
          </p:cNvSpPr>
          <p:nvPr/>
        </p:nvSpPr>
        <p:spPr>
          <a:xfrm>
            <a:off x="323528" y="1131590"/>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 Bicycle industry as a post‑pandemic green recovery driver in an emerging economy: a SWOT analysis</a:t>
            </a:r>
          </a:p>
          <a:p>
            <a:pPr>
              <a:spcBef>
                <a:spcPts val="600"/>
              </a:spcBef>
            </a:pPr>
            <a:r>
              <a:rPr lang="en-US" b="1" dirty="0"/>
              <a:t>Theme:</a:t>
            </a:r>
            <a:r>
              <a:rPr lang="en-US" dirty="0"/>
              <a:t> 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a:t>
            </a:r>
            <a:r>
              <a:rPr lang="en-US" dirty="0" smtClean="0"/>
              <a:t>south-</a:t>
            </a:r>
            <a:r>
              <a:rPr lang="en-US" dirty="0"/>
              <a:t>A</a:t>
            </a:r>
            <a:r>
              <a:rPr lang="en-US" dirty="0" smtClean="0"/>
              <a:t>sian </a:t>
            </a:r>
            <a:r>
              <a:rPr lang="en-US" dirty="0"/>
              <a:t>developing economy from many research publications, and by interviewing industry experts, </a:t>
            </a:r>
            <a:r>
              <a:rPr lang="en-US" dirty="0" smtClean="0"/>
              <a:t>government </a:t>
            </a:r>
            <a:r>
              <a:rPr lang="en-US" dirty="0"/>
              <a:t>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annual members and casual riders use cyclistic bikes differently. The comparison along with other tasks will later be used to design marketing strategies aimed at converting casual riders to annual members.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4251855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[2] Bike sharing usage prediction with deep learning: a survey</a:t>
            </a:r>
          </a:p>
          <a:p>
            <a:pPr>
              <a:spcBef>
                <a:spcPts val="600"/>
              </a:spcBef>
            </a:pPr>
            <a:r>
              <a:rPr lang="en-US" b="1" dirty="0"/>
              <a:t>Theme: </a:t>
            </a:r>
            <a:r>
              <a:rPr lang="en-US" dirty="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9395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[3] An Analysis of a Bike-Sharing System from a Business Model Perspective</a:t>
            </a:r>
          </a:p>
          <a:p>
            <a:pPr>
              <a:spcBef>
                <a:spcPts val="600"/>
              </a:spcBef>
            </a:pPr>
            <a:r>
              <a:rPr lang="en-US" b="1" dirty="0"/>
              <a:t>Theme: </a:t>
            </a:r>
            <a:r>
              <a:rPr lang="en-US" dirty="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a:t>
            </a:r>
            <a:r>
              <a:rPr lang="en-US" dirty="0" smtClean="0"/>
              <a:t>claiming </a:t>
            </a:r>
            <a:r>
              <a:rPr lang="en-US" dirty="0"/>
              <a:t>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472257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[4] Bike Share Usage and the Built Environment: A Review</a:t>
            </a:r>
          </a:p>
          <a:p>
            <a:pPr>
              <a:spcBef>
                <a:spcPts val="600"/>
              </a:spcBef>
            </a:pPr>
            <a:r>
              <a:rPr lang="en-US" b="1" dirty="0"/>
              <a:t>Theme: </a:t>
            </a:r>
            <a:r>
              <a:rPr lang="en-US" dirty="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dirty="0" err="1"/>
              <a:t>dockless</a:t>
            </a:r>
            <a:r>
              <a:rPr lang="en-US" dirty="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r>
              <a:rPr lang="en-US" dirty="0" smtClean="0"/>
              <a:t>.</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656676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[5] Examining factors associated with bike-and-ride (</a:t>
            </a:r>
            <a:r>
              <a:rPr lang="en-US" b="1" dirty="0" err="1"/>
              <a:t>BnR</a:t>
            </a:r>
            <a:r>
              <a:rPr lang="en-US" b="1" dirty="0"/>
              <a:t>) activities around metro stations in large-scale </a:t>
            </a:r>
            <a:r>
              <a:rPr lang="en-US" b="1" dirty="0" err="1"/>
              <a:t>dockless</a:t>
            </a:r>
            <a:r>
              <a:rPr lang="en-US" b="1" dirty="0"/>
              <a:t> </a:t>
            </a:r>
            <a:r>
              <a:rPr lang="en-US" b="1" dirty="0" err="1"/>
              <a:t>bikesharing</a:t>
            </a:r>
            <a:r>
              <a:rPr lang="en-US" b="1" dirty="0"/>
              <a:t> systems</a:t>
            </a:r>
          </a:p>
          <a:p>
            <a:pPr>
              <a:spcBef>
                <a:spcPts val="600"/>
              </a:spcBef>
            </a:pPr>
            <a:r>
              <a:rPr lang="en-US" b="1" dirty="0"/>
              <a:t>Theme: </a:t>
            </a:r>
            <a:r>
              <a:rPr lang="en-US" dirty="0"/>
              <a:t>The study attempted to examine the associations of </a:t>
            </a:r>
            <a:r>
              <a:rPr lang="en-US" dirty="0" err="1"/>
              <a:t>BnR</a:t>
            </a:r>
            <a:r>
              <a:rPr lang="en-US" dirty="0"/>
              <a:t> (bike and ride) activities with metro area w.r.t. DBS (</a:t>
            </a:r>
            <a:r>
              <a:rPr lang="en-US" dirty="0" err="1"/>
              <a:t>dockless</a:t>
            </a:r>
            <a:r>
              <a:rPr lang="en-US" dirty="0"/>
              <a:t> bike sharing) systems, in the city of Shanghai, China. The study </a:t>
            </a:r>
            <a:r>
              <a:rPr lang="en-US" dirty="0" smtClean="0"/>
              <a:t>signaled </a:t>
            </a:r>
            <a:r>
              <a:rPr lang="en-US" dirty="0"/>
              <a:t>that </a:t>
            </a:r>
            <a:r>
              <a:rPr lang="en-US" dirty="0" err="1"/>
              <a:t>BnR</a:t>
            </a:r>
            <a:r>
              <a:rPr lang="en-US" dirty="0"/>
              <a:t> behaviors were affected by features like station features, land use, socio-demographics, roadway designs, transportation facilities, etc. Mainly four metrics were employed in the entire study to understand </a:t>
            </a:r>
            <a:r>
              <a:rPr lang="en-US" dirty="0" err="1"/>
              <a:t>BnR</a:t>
            </a:r>
            <a:r>
              <a:rPr lang="en-US" dirty="0"/>
              <a:t> behaviors from the perspective of different participators viz. local govt., DBS users, etc. The metrics were </a:t>
            </a:r>
            <a:r>
              <a:rPr lang="en-US" dirty="0" err="1"/>
              <a:t>BnR</a:t>
            </a:r>
            <a:r>
              <a:rPr lang="en-US" dirty="0"/>
              <a:t> trip count, shared-bike utilization rate, metro catchment area and </a:t>
            </a:r>
            <a:r>
              <a:rPr lang="en-US" dirty="0" err="1"/>
              <a:t>BnR</a:t>
            </a:r>
            <a:r>
              <a:rPr lang="en-US" dirty="0"/>
              <a:t> rate, for the assessment of </a:t>
            </a:r>
            <a:r>
              <a:rPr lang="en-US" dirty="0" err="1"/>
              <a:t>BnR</a:t>
            </a:r>
            <a:r>
              <a:rPr lang="en-US" dirty="0"/>
              <a:t> performance. The generalized additive model (GAM) was utilized to build statistical inference. Several statistical issues such as over-dispersion, </a:t>
            </a:r>
            <a:r>
              <a:rPr lang="en-US" dirty="0" err="1"/>
              <a:t>skewness</a:t>
            </a:r>
            <a:r>
              <a:rPr lang="en-US" dirty="0"/>
              <a:t> and spatial autocorrelation were addressed while </a:t>
            </a:r>
            <a:r>
              <a:rPr lang="en-US" dirty="0" smtClean="0"/>
              <a:t>modeling </a:t>
            </a:r>
            <a:r>
              <a:rPr lang="en-US" dirty="0"/>
              <a:t>DBS usage. The spatial distribution of the 4 metrics suggested that shared bikes were oversupplied in the city center while undersupplied in the suburb. Based on other things, various other conclusions were drawn for comprehensive analysis.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591150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[6] Increasing Bike-Sharing Users’ Willingness to Pay — A Study of China Based on Perceived Value Theory and Structural Equation Model</a:t>
            </a:r>
          </a:p>
          <a:p>
            <a:pPr>
              <a:spcBef>
                <a:spcPts val="600"/>
              </a:spcBef>
            </a:pPr>
            <a:r>
              <a:rPr lang="en-US" b="1" dirty="0"/>
              <a:t>Theme: </a:t>
            </a:r>
            <a:r>
              <a:rPr lang="en-US" dirty="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dirty="0" smtClean="0"/>
              <a:t>usefulness </a:t>
            </a:r>
            <a:r>
              <a:rPr lang="en-US" dirty="0"/>
              <a:t>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17547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[7] Understanding the intention to use bike-sharing system: A case study in Xi’an, China</a:t>
            </a:r>
          </a:p>
          <a:p>
            <a:pPr>
              <a:spcBef>
                <a:spcPts val="600"/>
              </a:spcBef>
            </a:pPr>
            <a:r>
              <a:rPr lang="en-US" b="1" dirty="0"/>
              <a:t>Theme: </a:t>
            </a:r>
            <a:r>
              <a:rPr lang="en-US" dirty="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4770044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 name="Google Shape;115;p14"/>
          <p:cNvSpPr txBox="1">
            <a:spLocks/>
          </p:cNvSpPr>
          <p:nvPr/>
        </p:nvSpPr>
        <p:spPr>
          <a:xfrm>
            <a:off x="324956"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[8] Bicycle Industry in India and its Challenges – A Case Study</a:t>
            </a:r>
          </a:p>
          <a:p>
            <a:pPr>
              <a:spcBef>
                <a:spcPts val="600"/>
              </a:spcBef>
            </a:pPr>
            <a:r>
              <a:rPr lang="en-US" b="1" dirty="0"/>
              <a:t>Theme: </a:t>
            </a:r>
            <a:r>
              <a:rPr lang="en-US" dirty="0"/>
              <a:t>Through the paper, the authors tried to </a:t>
            </a:r>
            <a:r>
              <a:rPr lang="en-US" dirty="0" smtClean="0"/>
              <a:t>analyze </a:t>
            </a:r>
            <a:r>
              <a:rPr lang="en-US" dirty="0"/>
              <a:t>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t>
            </a:r>
            <a:r>
              <a:rPr lang="en-US" dirty="0" smtClean="0"/>
              <a:t>about </a:t>
            </a:r>
            <a:r>
              <a:rPr lang="en-US" dirty="0"/>
              <a:t>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dirty="0" err="1"/>
              <a:t>centre</a:t>
            </a:r>
            <a:r>
              <a:rPr lang="en-US" dirty="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856934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 name="Google Shape;115;p14"/>
          <p:cNvSpPr txBox="1">
            <a:spLocks/>
          </p:cNvSpPr>
          <p:nvPr/>
        </p:nvSpPr>
        <p:spPr>
          <a:xfrm>
            <a:off x="324955"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[9] Machine Learning Approaches to Bike-Sharing Systems: A Systematic Literature Review</a:t>
            </a:r>
          </a:p>
          <a:p>
            <a:pPr>
              <a:spcBef>
                <a:spcPts val="600"/>
              </a:spcBef>
            </a:pPr>
            <a:r>
              <a:rPr lang="en-US" b="1" dirty="0"/>
              <a:t>Theme: </a:t>
            </a:r>
            <a:r>
              <a:rPr lang="en-US" dirty="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dirty="0" err="1"/>
              <a:t>bibliometric</a:t>
            </a:r>
            <a:r>
              <a:rPr lang="en-US" dirty="0"/>
              <a:t> analysis, etc. The open </a:t>
            </a:r>
            <a:r>
              <a:rPr lang="en-US" dirty="0" smtClean="0"/>
              <a:t>source tool </a:t>
            </a:r>
            <a:r>
              <a:rPr lang="en-US" dirty="0" err="1"/>
              <a:t>VOSviewer</a:t>
            </a:r>
            <a:r>
              <a:rPr lang="en-US" dirty="0"/>
              <a:t>, was used as the </a:t>
            </a:r>
            <a:r>
              <a:rPr lang="en-US" dirty="0" err="1"/>
              <a:t>bibliometric</a:t>
            </a:r>
            <a:r>
              <a:rPr lang="en-US" dirty="0"/>
              <a:t> research tool for network analysis. The tool helped to </a:t>
            </a:r>
            <a:r>
              <a:rPr lang="en-US" dirty="0" err="1"/>
              <a:t>to</a:t>
            </a:r>
            <a:r>
              <a:rPr lang="en-US" dirty="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15324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[10] Factors motivating buying behavior of female two wheeler users in the district of </a:t>
            </a:r>
            <a:r>
              <a:rPr lang="en-US" b="1" dirty="0" err="1"/>
              <a:t>Palghar</a:t>
            </a:r>
            <a:endParaRPr lang="en-US" b="1" dirty="0"/>
          </a:p>
          <a:p>
            <a:pPr>
              <a:spcBef>
                <a:spcPts val="600"/>
              </a:spcBef>
            </a:pPr>
            <a:r>
              <a:rPr lang="en-US" b="1" dirty="0"/>
              <a:t>Theme: </a:t>
            </a:r>
            <a:r>
              <a:rPr lang="en-US" dirty="0"/>
              <a:t>The research paper examines the various factors influencing the buying of two wheeler vehicles by the females in </a:t>
            </a:r>
            <a:r>
              <a:rPr lang="en-US" dirty="0" err="1"/>
              <a:t>Palghar</a:t>
            </a:r>
            <a:r>
              <a:rPr lang="en-US" dirty="0"/>
              <a:t>, distant suburb of Mumbai city. For collecting the data, the authors used structured questionnaires (primary data) and websites, journals, research articles and news reports (</a:t>
            </a:r>
            <a:r>
              <a:rPr lang="en-US" dirty="0" smtClean="0"/>
              <a:t>secondary </a:t>
            </a:r>
            <a:r>
              <a:rPr lang="en-US" dirty="0"/>
              <a:t>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a:t>
            </a:r>
            <a:r>
              <a:rPr lang="en-US" dirty="0" smtClean="0"/>
              <a:t>impact </a:t>
            </a:r>
            <a:r>
              <a:rPr lang="en-US" dirty="0"/>
              <a:t>on the buying behavior and most of the women use the two-wheelers jointly with other family members.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256754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[11] Factors Influencing Purchase of Two Wheeler - A Study with Reference to Chennai City</a:t>
            </a:r>
          </a:p>
          <a:p>
            <a:pPr>
              <a:spcBef>
                <a:spcPts val="600"/>
              </a:spcBef>
            </a:pPr>
            <a:r>
              <a:rPr lang="en-US" b="1" dirty="0"/>
              <a:t>Theme: </a:t>
            </a:r>
            <a:r>
              <a:rPr lang="en-US" dirty="0"/>
              <a:t>Information from survey of local respondents and other sources were used for studying the factors which influences the purchase of two wheeler modes of transport in the city of Chennai. Both primary and </a:t>
            </a:r>
            <a:r>
              <a:rPr lang="en-US" dirty="0" smtClean="0"/>
              <a:t>secondary </a:t>
            </a:r>
            <a:r>
              <a:rPr lang="en-US" dirty="0"/>
              <a:t>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90238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[12] Unlimited-ride bike-share pass pricing revenue management for casual riders using only public data</a:t>
            </a:r>
          </a:p>
          <a:p>
            <a:pPr>
              <a:spcBef>
                <a:spcPts val="600"/>
              </a:spcBef>
            </a:pPr>
            <a:r>
              <a:rPr lang="en-US" b="1" dirty="0"/>
              <a:t>Theme: </a:t>
            </a:r>
            <a:r>
              <a:rPr lang="en-US" dirty="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dirty="0" err="1"/>
              <a:t>logit</a:t>
            </a:r>
            <a:r>
              <a:rPr lang="en-US" dirty="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9647813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[13] An approach to modeling bike-sharing systems based on spatial equity concept</a:t>
            </a:r>
          </a:p>
          <a:p>
            <a:pPr>
              <a:spcBef>
                <a:spcPts val="600"/>
              </a:spcBef>
            </a:pPr>
            <a:r>
              <a:rPr lang="en-US" b="1" dirty="0"/>
              <a:t>Theme: </a:t>
            </a:r>
            <a:r>
              <a:rPr lang="en-US" dirty="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t>
            </a:r>
            <a:r>
              <a:rPr lang="en-US" dirty="0" smtClean="0"/>
              <a:t>aiming </a:t>
            </a:r>
            <a:r>
              <a:rPr lang="en-US" dirty="0"/>
              <a:t>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6788474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[14] Optimizing Bike Sharing Systems: Dynamic Prediction Using Machine Learning and Statistical Techniques and Rebalancing</a:t>
            </a:r>
          </a:p>
          <a:p>
            <a:pPr>
              <a:spcBef>
                <a:spcPts val="600"/>
              </a:spcBef>
            </a:pPr>
            <a:r>
              <a:rPr lang="en-US" b="1" dirty="0"/>
              <a:t>Theme: </a:t>
            </a:r>
            <a:r>
              <a:rPr lang="en-US" dirty="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dirty="0" err="1"/>
              <a:t>spatio</a:t>
            </a:r>
            <a:r>
              <a:rPr lang="en-US" dirty="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a:t>
            </a:r>
            <a:r>
              <a:rPr lang="en-US" dirty="0" smtClean="0"/>
              <a:t>be</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64380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4" name="Google Shape;115;p14"/>
          <p:cNvSpPr txBox="1">
            <a:spLocks/>
          </p:cNvSpPr>
          <p:nvPr/>
        </p:nvSpPr>
        <p:spPr>
          <a:xfrm>
            <a:off x="324954" y="1203598"/>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portable, </a:t>
            </a:r>
            <a:r>
              <a:rPr lang="en-US" dirty="0" err="1"/>
              <a:t>i.e</a:t>
            </a:r>
            <a:r>
              <a:rPr lang="en-US" dirty="0"/>
              <a:t>, it takes into account both the types of BSSs (docked and </a:t>
            </a:r>
            <a:r>
              <a:rPr lang="en-US" dirty="0" err="1"/>
              <a:t>dockless</a:t>
            </a:r>
            <a:r>
              <a:rPr lang="en-US" dirty="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dirty="0" err="1"/>
              <a:t>univariate</a:t>
            </a:r>
            <a:r>
              <a:rPr lang="en-US" dirty="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769048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4" name="Google Shape;115;p14"/>
          <p:cNvSpPr txBox="1">
            <a:spLocks/>
          </p:cNvSpPr>
          <p:nvPr/>
        </p:nvSpPr>
        <p:spPr>
          <a:xfrm>
            <a:off x="324956" y="987574"/>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[15] Assessing the market potential of electric bicycles and ICT for low carbon school travel: a case study in the Smart City of ÁGUEDA</a:t>
            </a:r>
          </a:p>
          <a:p>
            <a:pPr>
              <a:spcBef>
                <a:spcPts val="600"/>
              </a:spcBef>
            </a:pPr>
            <a:r>
              <a:rPr lang="en-US" b="1" dirty="0"/>
              <a:t>Theme: </a:t>
            </a:r>
            <a:r>
              <a:rPr lang="en-US" dirty="0"/>
              <a:t>The authors published this research paper which is actually based on the Be4Schools R&amp;D project implemented in the Portugal based city of </a:t>
            </a:r>
            <a:r>
              <a:rPr lang="en-US" dirty="0" err="1"/>
              <a:t>Águeda</a:t>
            </a:r>
            <a:r>
              <a:rPr lang="en-US" dirty="0"/>
              <a:t>. The intent of this study conducted was to analyze the preferences of the students aged between 15-21 in the context of using e-bikes while going daily to school. It also aimed at assessing their longings and preferences towards ICT related attributes</a:t>
            </a:r>
            <a:r>
              <a:rPr lang="en-US" dirty="0" smtClean="0"/>
              <a:t>. The </a:t>
            </a:r>
            <a:r>
              <a:rPr lang="en-US" dirty="0"/>
              <a:t>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a:t>
            </a:r>
            <a:r>
              <a:rPr lang="en-US" dirty="0" smtClean="0"/>
              <a:t>perspectives </a:t>
            </a:r>
            <a:r>
              <a:rPr lang="en-US" dirty="0"/>
              <a:t>and in this both the students and their parents were questioned in order to get insights on what </a:t>
            </a:r>
            <a:r>
              <a:rPr lang="en-US" dirty="0" err="1"/>
              <a:t>equipments</a:t>
            </a:r>
            <a:r>
              <a:rPr lang="en-US" dirty="0"/>
              <a:t> to be installed, ICT preferences, household budget </a:t>
            </a:r>
            <a:r>
              <a:rPr lang="en-US" dirty="0" smtClean="0"/>
              <a:t>constraints</a:t>
            </a:r>
            <a:r>
              <a:rPr lang="en-US" dirty="0"/>
              <a:t>,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a:t>
            </a:r>
            <a:r>
              <a:rPr lang="en-US" dirty="0" smtClean="0"/>
              <a:t>in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14569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r>
              <a:rPr lang="en-US" dirty="0" smtClean="0"/>
              <a:t>.</a:t>
            </a:r>
          </a:p>
          <a:p>
            <a:pPr>
              <a:spcBef>
                <a:spcPts val="600"/>
              </a:spcBef>
            </a:pPr>
            <a:r>
              <a:rPr lang="en-US" b="1" dirty="0"/>
              <a:t>[16] Bike sharing: A review of evidence on impacts and processes of implementation and operation</a:t>
            </a:r>
          </a:p>
          <a:p>
            <a:pPr>
              <a:spcBef>
                <a:spcPts val="600"/>
              </a:spcBef>
            </a:pPr>
            <a:r>
              <a:rPr lang="en-US" b="1" dirty="0"/>
              <a:t>Theme: </a:t>
            </a:r>
            <a:r>
              <a:rPr lang="en-US" dirty="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a:t>
            </a:r>
            <a:r>
              <a:rPr lang="en-US" dirty="0" smtClean="0"/>
              <a:t>of</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24673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r>
              <a:rPr lang="en-US" dirty="0" smtClean="0"/>
              <a:t>.</a:t>
            </a:r>
          </a:p>
          <a:p>
            <a:pPr>
              <a:spcBef>
                <a:spcPts val="600"/>
              </a:spcBef>
            </a:pPr>
            <a:r>
              <a:rPr lang="en-US" b="1" dirty="0"/>
              <a:t>[17] Social Media Strategies Used in Marketing Custom Bicycle </a:t>
            </a:r>
            <a:r>
              <a:rPr lang="en-US" b="1" dirty="0" err="1"/>
              <a:t>Framebuilding</a:t>
            </a:r>
            <a:r>
              <a:rPr lang="en-US" b="1" dirty="0"/>
              <a:t> Companies</a:t>
            </a:r>
          </a:p>
          <a:p>
            <a:pPr>
              <a:spcBef>
                <a:spcPts val="600"/>
              </a:spcBef>
            </a:pPr>
            <a:r>
              <a:rPr lang="en-US" b="1" dirty="0"/>
              <a:t>Theme: </a:t>
            </a:r>
            <a:r>
              <a:rPr lang="en-US" dirty="0"/>
              <a:t>The long paper which comprised of multiple case study explored what various strategies the microenterprise owners in the artisan economy need to market using social media. Through the means of </a:t>
            </a:r>
            <a:r>
              <a:rPr lang="en-US" dirty="0" err="1"/>
              <a:t>semistructured</a:t>
            </a:r>
            <a:r>
              <a:rPr lang="en-US" dirty="0"/>
              <a:t> interviews and open-ended questions, data were collected from 5 bicycle </a:t>
            </a:r>
            <a:r>
              <a:rPr lang="en-US" dirty="0" err="1"/>
              <a:t>framebuilding</a:t>
            </a:r>
            <a:r>
              <a:rPr lang="en-US" dirty="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t>
            </a:r>
            <a:r>
              <a:rPr lang="en-US" dirty="0" smtClean="0"/>
              <a:t>artisan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7897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r>
              <a:rPr lang="en-US" dirty="0" smtClean="0"/>
              <a:t>.</a:t>
            </a:r>
          </a:p>
          <a:p>
            <a:pPr>
              <a:spcBef>
                <a:spcPts val="600"/>
              </a:spcBef>
            </a:pPr>
            <a:r>
              <a:rPr lang="en-US" b="1" dirty="0"/>
              <a:t>[18] Bicycle sharing systems demand</a:t>
            </a:r>
          </a:p>
          <a:p>
            <a:pPr>
              <a:spcBef>
                <a:spcPts val="600"/>
              </a:spcBef>
            </a:pPr>
            <a:r>
              <a:rPr lang="en-US" b="1" dirty="0"/>
              <a:t>Theme: </a:t>
            </a:r>
            <a:r>
              <a:rPr lang="en-US" dirty="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dirty="0" err="1"/>
              <a:t>the</a:t>
            </a:r>
            <a:r>
              <a:rPr lang="en-US" dirty="0"/>
              <a:t> bicycle sharing demands thus making a cohesiveness study among the various factors proposed. After studying all these, the authors put the </a:t>
            </a:r>
            <a:r>
              <a:rPr lang="en-US" dirty="0" smtClean="0"/>
              <a:t>proposed</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3098224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methodology and their knowledge to exercise on the case study of Coimbra (a town located in the </a:t>
            </a:r>
            <a:r>
              <a:rPr lang="en-US" dirty="0" err="1"/>
              <a:t>centre</a:t>
            </a:r>
            <a:r>
              <a:rPr lang="en-US" dirty="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r>
              <a:rPr lang="en-US" dirty="0" smtClean="0"/>
              <a:t>.</a:t>
            </a:r>
          </a:p>
          <a:p>
            <a:pPr>
              <a:spcBef>
                <a:spcPts val="600"/>
              </a:spcBef>
            </a:pPr>
            <a:r>
              <a:rPr lang="en-US" b="1" dirty="0"/>
              <a:t>[19] Are </a:t>
            </a:r>
            <a:r>
              <a:rPr lang="en-US" b="1" dirty="0" err="1"/>
              <a:t>Bikeshare</a:t>
            </a:r>
            <a:r>
              <a:rPr lang="en-US" b="1" dirty="0"/>
              <a:t> Users Different from Regular Cyclists? A First Look at Short-Term Users, Annual Members, and Area Cyclists in the Washington, DC Region</a:t>
            </a:r>
          </a:p>
          <a:p>
            <a:pPr>
              <a:spcBef>
                <a:spcPts val="600"/>
              </a:spcBef>
            </a:pPr>
            <a:r>
              <a:rPr lang="en-US" b="1" dirty="0"/>
              <a:t>Theme: </a:t>
            </a:r>
            <a:r>
              <a:rPr lang="en-US" dirty="0"/>
              <a:t>In this research paper, the authors investigated the travel behavior characteristics of bicycle system users. A comparative analysis was done to understand the differences between annual members and short-term user profiles on Capital </a:t>
            </a:r>
            <a:r>
              <a:rPr lang="en-US" dirty="0" err="1"/>
              <a:t>Bikeshare</a:t>
            </a:r>
            <a:r>
              <a:rPr lang="en-US" dirty="0"/>
              <a:t> (</a:t>
            </a:r>
            <a:r>
              <a:rPr lang="en-US" dirty="0" err="1"/>
              <a:t>CaBi</a:t>
            </a:r>
            <a:r>
              <a:rPr lang="en-US" dirty="0"/>
              <a:t>). The data used for the overall research was gathered from Washington, DC area regional household travel survey of 2007-2008, an intercept 10 survey of short-term </a:t>
            </a:r>
            <a:r>
              <a:rPr lang="en-US" dirty="0" err="1"/>
              <a:t>CaBi</a:t>
            </a:r>
            <a:r>
              <a:rPr lang="en-US" dirty="0"/>
              <a:t> users, and an online survey of annual </a:t>
            </a:r>
            <a:r>
              <a:rPr lang="en-US" dirty="0" err="1"/>
              <a:t>CaBi</a:t>
            </a:r>
            <a:r>
              <a:rPr lang="en-US" dirty="0"/>
              <a:t> members. This paper deals with a case study of short-term and annual </a:t>
            </a:r>
            <a:r>
              <a:rPr lang="en-US" dirty="0" err="1"/>
              <a:t>bikeshare</a:t>
            </a:r>
            <a:r>
              <a:rPr lang="en-US" dirty="0"/>
              <a:t> users of Capital 13 </a:t>
            </a:r>
            <a:r>
              <a:rPr lang="en-US" dirty="0" err="1"/>
              <a:t>Bikeshare</a:t>
            </a:r>
            <a:r>
              <a:rPr lang="en-US" dirty="0"/>
              <a:t> (</a:t>
            </a:r>
            <a:r>
              <a:rPr lang="en-US" dirty="0" err="1"/>
              <a:t>CaBi</a:t>
            </a:r>
            <a:r>
              <a:rPr lang="en-US" dirty="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dirty="0" err="1"/>
              <a:t>CaBi</a:t>
            </a:r>
            <a:r>
              <a:rPr lang="en-US" dirty="0"/>
              <a:t> members, 4 satisfaction with the system, and changes in travel patterns based on </a:t>
            </a:r>
            <a:r>
              <a:rPr lang="en-US" dirty="0" err="1"/>
              <a:t>bikeshare</a:t>
            </a:r>
            <a:r>
              <a:rPr lang="en-US" dirty="0"/>
              <a:t> availability. </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809670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Short-term </a:t>
            </a:r>
            <a:r>
              <a:rPr lang="en-US" dirty="0"/>
              <a:t>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dirty="0" err="1"/>
              <a:t>CaBi</a:t>
            </a:r>
            <a:r>
              <a:rPr lang="en-US" dirty="0"/>
              <a:t> users when controlling for other factors, admitting that the analysis cannot fully consider the spatial restrictions of the two </a:t>
            </a:r>
            <a:r>
              <a:rPr lang="en-US" dirty="0" err="1"/>
              <a:t>CaBi</a:t>
            </a:r>
            <a:r>
              <a:rPr lang="en-US" dirty="0"/>
              <a:t> surveys, presence of potential biases over the sample as </a:t>
            </a:r>
            <a:r>
              <a:rPr lang="en-US" dirty="0" err="1"/>
              <a:t>CaBi</a:t>
            </a:r>
            <a:r>
              <a:rPr lang="en-US" dirty="0"/>
              <a:t> annual member survey respondents self-selected from email and online solicitations, and 6 responded over the internet, Results for the Washington, DC area may not apply to other US cities, etc</a:t>
            </a:r>
            <a:r>
              <a:rPr lang="en-US" dirty="0" smtClean="0"/>
              <a:t>.</a:t>
            </a:r>
          </a:p>
          <a:p>
            <a:pPr>
              <a:spcBef>
                <a:spcPts val="600"/>
              </a:spcBef>
            </a:pPr>
            <a:r>
              <a:rPr lang="en-US" b="1" dirty="0"/>
              <a:t>[20] Challenges and Opportunities in Dock-Based Bike-Sharing Rebalancing: A Systematic Review</a:t>
            </a:r>
          </a:p>
          <a:p>
            <a:pPr>
              <a:spcBef>
                <a:spcPts val="600"/>
              </a:spcBef>
            </a:pPr>
            <a:r>
              <a:rPr lang="en-US" b="1" dirty="0"/>
              <a:t>Theme: </a:t>
            </a:r>
            <a:r>
              <a:rPr lang="en-US" dirty="0"/>
              <a:t>The approach of how the managing authorities of the </a:t>
            </a:r>
            <a:r>
              <a:rPr lang="en-US" dirty="0" err="1"/>
              <a:t>bikesharing</a:t>
            </a:r>
            <a:r>
              <a:rPr lang="en-US" dirty="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dirty="0" err="1"/>
              <a:t>bikesharing</a:t>
            </a:r>
            <a:r>
              <a:rPr lang="en-US" dirty="0"/>
              <a:t> systems, classifying them and to suggest and divert to many novel research venues.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19095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a:t>
            </a:r>
          </a:p>
          <a:p>
            <a:pPr marL="0" lvl="0" indent="0" algn="l" rtl="0">
              <a:spcBef>
                <a:spcPts val="600"/>
              </a:spcBef>
              <a:spcAft>
                <a:spcPts val="0"/>
              </a:spcAft>
              <a:buNone/>
            </a:pPr>
            <a:r>
              <a:rPr lang="en-US" sz="1400" dirty="0" smtClean="0"/>
              <a:t>This comparison along with other tasks will later be used to design marketing strategies aimed at converting the customers of Divvy bike-sharing trips to the long-term subscribers of the bike-sharing service.</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4" name="Google Shape;115;p14"/>
          <p:cNvSpPr txBox="1">
            <a:spLocks/>
          </p:cNvSpPr>
          <p:nvPr/>
        </p:nvSpPr>
        <p:spPr>
          <a:xfrm>
            <a:off x="395536" y="987574"/>
            <a:ext cx="8424936" cy="360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a:t>
            </a:r>
            <a:r>
              <a:rPr lang="en-US" dirty="0"/>
              <a:t>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dirty="0" err="1"/>
              <a:t>VOSviewer</a:t>
            </a:r>
            <a:r>
              <a:rPr lang="en-US" dirty="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205607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123" name="Google Shape;123;p15"/>
          <p:cNvSpPr txBox="1">
            <a:spLocks noGrp="1"/>
          </p:cNvSpPr>
          <p:nvPr>
            <p:ph type="ctrTitle" idx="4294967295"/>
          </p:nvPr>
        </p:nvSpPr>
        <p:spPr>
          <a:xfrm>
            <a:off x="1727200" y="339725"/>
            <a:ext cx="7416800" cy="57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III. PROBLEM STATEMENT</a:t>
            </a:r>
            <a:endParaRPr sz="3200" dirty="0">
              <a:solidFill>
                <a:srgbClr val="FF8700"/>
              </a:solidFill>
            </a:endParaRPr>
          </a:p>
        </p:txBody>
      </p:sp>
      <p:sp>
        <p:nvSpPr>
          <p:cNvPr id="6" name="Google Shape;115;p14"/>
          <p:cNvSpPr txBox="1">
            <a:spLocks/>
          </p:cNvSpPr>
          <p:nvPr/>
        </p:nvSpPr>
        <p:spPr>
          <a:xfrm>
            <a:off x="1101374" y="1349550"/>
            <a:ext cx="7503073"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a:solidFill>
                  <a:schemeClr val="bg1"/>
                </a:solidFill>
              </a:rPr>
              <a:t>It is no joke that the directors of marketing in these companies believe that the company's future success heavily depends on maximizing the number of annual memberships. Therefore, it is imperative for the teams to understand how </a:t>
            </a:r>
            <a:r>
              <a:rPr lang="en-US" dirty="0" smtClean="0">
                <a:solidFill>
                  <a:schemeClr val="bg1"/>
                </a:solidFill>
              </a:rPr>
              <a:t>customers and subscribers </a:t>
            </a:r>
            <a:r>
              <a:rPr lang="en-US" dirty="0">
                <a:solidFill>
                  <a:schemeClr val="bg1"/>
                </a:solidFill>
              </a:rPr>
              <a:t>use </a:t>
            </a:r>
            <a:r>
              <a:rPr lang="en-US" dirty="0" smtClean="0">
                <a:solidFill>
                  <a:schemeClr val="bg1"/>
                </a:solidFill>
              </a:rPr>
              <a:t>Divvy </a:t>
            </a:r>
            <a:r>
              <a:rPr lang="en-US" dirty="0">
                <a:solidFill>
                  <a:schemeClr val="bg1"/>
                </a:solidFill>
              </a:rPr>
              <a:t>bikes differently. From these insights, the teams can design a new marketing strategy to convert </a:t>
            </a:r>
            <a:r>
              <a:rPr lang="en-US" dirty="0" smtClean="0">
                <a:solidFill>
                  <a:schemeClr val="bg1"/>
                </a:solidFill>
              </a:rPr>
              <a:t>customers into subscribers. </a:t>
            </a:r>
            <a:r>
              <a:rPr lang="en-US" dirty="0">
                <a:solidFill>
                  <a:schemeClr val="bg1"/>
                </a:solidFill>
              </a:rPr>
              <a:t>But first, </a:t>
            </a:r>
            <a:r>
              <a:rPr lang="en-US" dirty="0" smtClean="0">
                <a:solidFill>
                  <a:schemeClr val="bg1"/>
                </a:solidFill>
              </a:rPr>
              <a:t>Divvy Bike-share </a:t>
            </a:r>
            <a:r>
              <a:rPr lang="en-US" dirty="0">
                <a:solidFill>
                  <a:schemeClr val="bg1"/>
                </a:solidFill>
              </a:rPr>
              <a:t>executives must approve the recommendations, so they must be backed up with compelling data insights and professional data visualizations.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IV.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ctrTitle"/>
          </p:nvPr>
        </p:nvSpPr>
        <p:spPr>
          <a:xfrm>
            <a:off x="323528" y="267494"/>
            <a:ext cx="7791997" cy="655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V. RESEARCH MOTIVATION</a:t>
            </a:r>
            <a:endParaRPr sz="3200" dirty="0"/>
          </a:p>
        </p:txBody>
      </p:sp>
      <p:sp>
        <p:nvSpPr>
          <p:cNvPr id="352" name="Google Shape;352;p38"/>
          <p:cNvSpPr txBox="1">
            <a:spLocks noGrp="1"/>
          </p:cNvSpPr>
          <p:nvPr>
            <p:ph type="subTitle" idx="1"/>
          </p:nvPr>
        </p:nvSpPr>
        <p:spPr>
          <a:xfrm>
            <a:off x="323528" y="1059582"/>
            <a:ext cx="8280920" cy="30243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t>The main motivation for choosing this topic comes from the fact that it addresses multiple problems from user point of view, provides a sustainable approach towards the future and have a diverse perspective from research challenges. As we advance towards the future, problems which I’ve mentioned before like overpopulation, fossil fuel shortage, increasing pollution, global warming, health deterioration of average human beings will be abundant. Hence, according to me, addressing the bike-share problem even partially in any region of the planet will add to the remedy and help alleviate some pain as mentioned before.</a:t>
            </a:r>
            <a:endParaRPr sz="1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VI.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318" name="Google Shape;318;p34"/>
          <p:cNvSpPr txBox="1">
            <a:spLocks noGrp="1"/>
          </p:cNvSpPr>
          <p:nvPr>
            <p:ph type="body" idx="4294967295"/>
          </p:nvPr>
        </p:nvSpPr>
        <p:spPr>
          <a:xfrm>
            <a:off x="1259632" y="195486"/>
            <a:ext cx="7272808" cy="71306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600" dirty="0" smtClean="0">
                <a:solidFill>
                  <a:schemeClr val="tx1"/>
                </a:solidFill>
                <a:latin typeface="Dosis"/>
                <a:ea typeface="Dosis"/>
                <a:cs typeface="Dosis"/>
                <a:sym typeface="Dosis"/>
              </a:rPr>
              <a:t>VII. WHAT IS TO BE DONE NEXT</a:t>
            </a:r>
            <a:endParaRPr sz="3600" dirty="0">
              <a:solidFill>
                <a:schemeClr val="tx1"/>
              </a:solidFill>
            </a:endParaRPr>
          </a:p>
        </p:txBody>
      </p:sp>
      <p:grpSp>
        <p:nvGrpSpPr>
          <p:cNvPr id="319" name="Google Shape;319;p34"/>
          <p:cNvGrpSpPr/>
          <p:nvPr/>
        </p:nvGrpSpPr>
        <p:grpSpPr>
          <a:xfrm>
            <a:off x="1475656" y="1194124"/>
            <a:ext cx="6408712" cy="3304538"/>
            <a:chOff x="1177450" y="241631"/>
            <a:chExt cx="6173152" cy="3616776"/>
          </a:xfrm>
        </p:grpSpPr>
        <p:sp>
          <p:nvSpPr>
            <p:cNvPr id="320" name="Google Shape;32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5" y="1368320"/>
            <a:ext cx="4992555" cy="280831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64" name="Google Shape;164;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150" name="Google Shape;150;p19"/>
          <p:cNvSpPr txBox="1">
            <a:spLocks noGrp="1"/>
          </p:cNvSpPr>
          <p:nvPr>
            <p:ph type="ctrTitle" idx="4294967295"/>
          </p:nvPr>
        </p:nvSpPr>
        <p:spPr>
          <a:xfrm>
            <a:off x="971600" y="195486"/>
            <a:ext cx="7367587" cy="8240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RESEARCH PAPER STATUS</a:t>
            </a:r>
            <a:endParaRPr sz="4000" dirty="0">
              <a:solidFill>
                <a:schemeClr val="accent1"/>
              </a:solidFill>
            </a:endParaRPr>
          </a:p>
        </p:txBody>
      </p:sp>
      <p:grpSp>
        <p:nvGrpSpPr>
          <p:cNvPr id="152" name="Google Shape;152;p19"/>
          <p:cNvGrpSpPr/>
          <p:nvPr/>
        </p:nvGrpSpPr>
        <p:grpSpPr>
          <a:xfrm>
            <a:off x="6971720" y="1287686"/>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874986" y="3148053"/>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577872" y="1667781"/>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273115" y="2925341"/>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582057" y="2712468"/>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399638" y="2408695"/>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p14"/>
          <p:cNvSpPr txBox="1">
            <a:spLocks/>
          </p:cNvSpPr>
          <p:nvPr/>
        </p:nvSpPr>
        <p:spPr>
          <a:xfrm>
            <a:off x="971600" y="1349550"/>
            <a:ext cx="7632847"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Problem statement specified.</a:t>
            </a:r>
          </a:p>
          <a:p>
            <a:pPr>
              <a:spcBef>
                <a:spcPts val="600"/>
              </a:spcBef>
            </a:pPr>
            <a:r>
              <a:rPr lang="en-US" dirty="0" smtClean="0"/>
              <a:t>Data to work on found.</a:t>
            </a:r>
          </a:p>
          <a:p>
            <a:pPr>
              <a:spcBef>
                <a:spcPts val="600"/>
              </a:spcBef>
            </a:pPr>
            <a:r>
              <a:rPr lang="en-US" dirty="0" smtClean="0"/>
              <a:t>Cleaned the data.</a:t>
            </a:r>
          </a:p>
          <a:p>
            <a:pPr>
              <a:spcBef>
                <a:spcPts val="600"/>
              </a:spcBef>
            </a:pPr>
            <a:r>
              <a:rPr lang="en-US" dirty="0" smtClean="0"/>
              <a:t>Descriptive analysis on data performed.</a:t>
            </a:r>
          </a:p>
          <a:p>
            <a:pPr>
              <a:spcBef>
                <a:spcPts val="600"/>
              </a:spcBef>
            </a:pPr>
            <a:r>
              <a:rPr lang="en-US" dirty="0" smtClean="0"/>
              <a:t>Visualizations on the basis of analysis obtained.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86" y="1491630"/>
            <a:ext cx="292553" cy="1441868"/>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04977"/>
            <a:ext cx="6552728" cy="4355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27140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dirty="0" smtClean="0"/>
              <a:t>A. Number of rides per user type	B. Average trip duration by 					user type</a:t>
            </a:r>
            <a:endParaRPr dirty="0"/>
          </a:p>
        </p:txBody>
      </p:sp>
      <p:sp>
        <p:nvSpPr>
          <p:cNvPr id="270" name="Google Shape;270;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059582"/>
            <a:ext cx="3901452" cy="28607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609" y="1059582"/>
            <a:ext cx="3912352" cy="2860702"/>
          </a:xfrm>
          <a:prstGeom prst="rect">
            <a:avLst/>
          </a:prstGeom>
        </p:spPr>
      </p:pic>
    </p:spTree>
    <p:extLst>
      <p:ext uri="{BB962C8B-B14F-4D97-AF65-F5344CB8AC3E}">
        <p14:creationId xmlns:p14="http://schemas.microsoft.com/office/powerpoint/2010/main" val="6307618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106479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230" name="Google Shape;230;p27"/>
          <p:cNvSpPr txBox="1">
            <a:spLocks noGrp="1"/>
          </p:cNvSpPr>
          <p:nvPr>
            <p:ph type="ctrTitle" idx="4294967295"/>
          </p:nvPr>
        </p:nvSpPr>
        <p:spPr>
          <a:xfrm>
            <a:off x="971600" y="195486"/>
            <a:ext cx="7848872" cy="864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tx1"/>
                </a:solidFill>
              </a:rPr>
              <a:t>IX. GUIDE APPROVAL MAIL SNAPSHOT</a:t>
            </a:r>
            <a:endParaRPr sz="4000"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550" y="1059582"/>
            <a:ext cx="357611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059582"/>
            <a:ext cx="398282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X.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38048709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4277941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21782916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874026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31684433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169" name="Google Shape;169;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71" name="Google Shape;171;p20"/>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2" name="Google Shape;172;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178" name="Google Shape;178;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9" name="Google Shape;179;p21"/>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80" name="Google Shape;180;p21"/>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1" name="Google Shape;18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0449282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204" name="Google Shape;204;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201" name="Google Shape;201;p24"/>
          <p:cNvSpPr/>
          <p:nvPr/>
        </p:nvSpPr>
        <p:spPr>
          <a:xfrm>
            <a:off x="3450538" y="1808525"/>
            <a:ext cx="2412300" cy="2412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Gray</a:t>
            </a:r>
            <a:endParaRPr sz="1800" b="1">
              <a:solidFill>
                <a:srgbClr val="FFFFFF"/>
              </a:solidFill>
              <a:latin typeface="Roboto"/>
              <a:ea typeface="Roboto"/>
              <a:cs typeface="Roboto"/>
              <a:sym typeface="Roboto"/>
            </a:endParaRPr>
          </a:p>
        </p:txBody>
      </p:sp>
      <p:sp>
        <p:nvSpPr>
          <p:cNvPr id="202" name="Google Shape;202;p24"/>
          <p:cNvSpPr/>
          <p:nvPr/>
        </p:nvSpPr>
        <p:spPr>
          <a:xfrm>
            <a:off x="1389800"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White</a:t>
            </a:r>
            <a:endParaRPr sz="1800" b="1">
              <a:solidFill>
                <a:srgbClr val="FFFFFF"/>
              </a:solidFill>
              <a:latin typeface="Roboto"/>
              <a:ea typeface="Roboto"/>
              <a:cs typeface="Roboto"/>
              <a:sym typeface="Roboto"/>
            </a:endParaRPr>
          </a:p>
        </p:txBody>
      </p:sp>
      <p:sp>
        <p:nvSpPr>
          <p:cNvPr id="203" name="Google Shape;203;p24"/>
          <p:cNvSpPr/>
          <p:nvPr/>
        </p:nvSpPr>
        <p:spPr>
          <a:xfrm>
            <a:off x="5511277"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Black</a:t>
            </a:r>
            <a:endParaRPr sz="1800" b="1">
              <a:solidFill>
                <a:srgbClr val="FFFFFF"/>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compare data</a:t>
            </a:r>
            <a:endParaRPr/>
          </a:p>
        </p:txBody>
      </p:sp>
      <p:sp>
        <p:nvSpPr>
          <p:cNvPr id="211" name="Google Shape;211;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graphicFrame>
        <p:nvGraphicFramePr>
          <p:cNvPr id="210" name="Google Shape;210;p25"/>
          <p:cNvGraphicFramePr/>
          <p:nvPr/>
        </p:nvGraphicFramePr>
        <p:xfrm>
          <a:off x="1423200" y="1640681"/>
          <a:ext cx="6768300" cy="2744600"/>
        </p:xfrm>
        <a:graphic>
          <a:graphicData uri="http://schemas.openxmlformats.org/drawingml/2006/table">
            <a:tbl>
              <a:tblPr>
                <a:noFill/>
                <a:tableStyleId>{AF57B9CE-27B7-45A4-9341-B09BDB51A24E}</a:tableStyleId>
              </a:tblPr>
              <a:tblGrid>
                <a:gridCol w="1692075"/>
                <a:gridCol w="1692075"/>
                <a:gridCol w="1692075"/>
                <a:gridCol w="1692075"/>
              </a:tblGrid>
              <a:tr h="686150">
                <a:tc>
                  <a:txBody>
                    <a:bodyPr/>
                    <a:lstStyle/>
                    <a:p>
                      <a:pPr marL="0" lvl="0" indent="0" algn="l" rtl="0">
                        <a:spcBef>
                          <a:spcPts val="0"/>
                        </a:spcBef>
                        <a:spcAft>
                          <a:spcPts val="0"/>
                        </a:spcAft>
                        <a:buNone/>
                      </a:pP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A</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B</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C</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Yellow</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7</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Blue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30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Orange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24</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16</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p:nvPr/>
        </p:nvSpPr>
        <p:spPr>
          <a:xfrm>
            <a:off x="912200" y="874082"/>
            <a:ext cx="8155305" cy="3885008"/>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217" name="Google Shape;217;p26"/>
          <p:cNvSpPr txBox="1">
            <a:spLocks noGrp="1"/>
          </p:cNvSpPr>
          <p:nvPr>
            <p:ph type="title" idx="4294967295"/>
          </p:nvPr>
        </p:nvSpPr>
        <p:spPr>
          <a:xfrm>
            <a:off x="0" y="0"/>
            <a:ext cx="6724650"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Maps</a:t>
            </a:r>
            <a:endParaRPr/>
          </a:p>
        </p:txBody>
      </p:sp>
      <p:sp>
        <p:nvSpPr>
          <p:cNvPr id="218" name="Google Shape;218;p26"/>
          <p:cNvSpPr/>
          <p:nvPr/>
        </p:nvSpPr>
        <p:spPr>
          <a:xfrm>
            <a:off x="2285350" y="1538450"/>
            <a:ext cx="79620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our office</a:t>
            </a:r>
            <a:endParaRPr sz="1000" b="1">
              <a:latin typeface="Roboto"/>
              <a:ea typeface="Roboto"/>
              <a:cs typeface="Roboto"/>
              <a:sym typeface="Roboto"/>
            </a:endParaRPr>
          </a:p>
        </p:txBody>
      </p:sp>
      <p:sp>
        <p:nvSpPr>
          <p:cNvPr id="220" name="Google Shape;220;p26"/>
          <p:cNvSpPr/>
          <p:nvPr/>
        </p:nvSpPr>
        <p:spPr>
          <a:xfrm rot="-8100000">
            <a:off x="1514932" y="19226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rot="-8100000">
            <a:off x="3309132" y="3246121"/>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rot="-8100000">
            <a:off x="4230757" y="17567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8100000">
            <a:off x="49457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rot="-8100000">
            <a:off x="7072857" y="22520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rot="-8100000">
            <a:off x="77304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43" name="Google Shape;243;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237" name="Google Shape;237;p28"/>
          <p:cNvSpPr txBox="1">
            <a:spLocks noGrp="1"/>
          </p:cNvSpPr>
          <p:nvPr>
            <p:ph type="ctrTitle" idx="4294967295"/>
          </p:nvPr>
        </p:nvSpPr>
        <p:spPr>
          <a:xfrm>
            <a:off x="2247900" y="876300"/>
            <a:ext cx="6896100"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89,526,124$</a:t>
            </a:r>
            <a:endParaRPr sz="6000">
              <a:solidFill>
                <a:schemeClr val="accent1"/>
              </a:solidFill>
            </a:endParaRPr>
          </a:p>
        </p:txBody>
      </p:sp>
      <p:sp>
        <p:nvSpPr>
          <p:cNvPr id="238" name="Google Shape;238;p28"/>
          <p:cNvSpPr txBox="1">
            <a:spLocks noGrp="1"/>
          </p:cNvSpPr>
          <p:nvPr>
            <p:ph type="subTitle" idx="4294967295"/>
          </p:nvPr>
        </p:nvSpPr>
        <p:spPr>
          <a:xfrm>
            <a:off x="2247900" y="1487488"/>
            <a:ext cx="6896100"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39" name="Google Shape;239;p28"/>
          <p:cNvSpPr txBox="1">
            <a:spLocks noGrp="1"/>
          </p:cNvSpPr>
          <p:nvPr>
            <p:ph type="ctrTitle" idx="4294967295"/>
          </p:nvPr>
        </p:nvSpPr>
        <p:spPr>
          <a:xfrm>
            <a:off x="3670300" y="3505200"/>
            <a:ext cx="5473700"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40" name="Google Shape;240;p28"/>
          <p:cNvSpPr txBox="1">
            <a:spLocks noGrp="1"/>
          </p:cNvSpPr>
          <p:nvPr>
            <p:ph type="subTitle" idx="4294967295"/>
          </p:nvPr>
        </p:nvSpPr>
        <p:spPr>
          <a:xfrm>
            <a:off x="3670300" y="4116388"/>
            <a:ext cx="5473700"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41" name="Google Shape;241;p28"/>
          <p:cNvSpPr txBox="1">
            <a:spLocks noGrp="1"/>
          </p:cNvSpPr>
          <p:nvPr>
            <p:ph type="ctrTitle" idx="4294967295"/>
          </p:nvPr>
        </p:nvSpPr>
        <p:spPr>
          <a:xfrm>
            <a:off x="2981325" y="2190750"/>
            <a:ext cx="6162675"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185,244 users</a:t>
            </a:r>
            <a:endParaRPr sz="6000">
              <a:solidFill>
                <a:schemeClr val="accent1"/>
              </a:solidFill>
            </a:endParaRPr>
          </a:p>
        </p:txBody>
      </p:sp>
      <p:sp>
        <p:nvSpPr>
          <p:cNvPr id="242" name="Google Shape;242;p28"/>
          <p:cNvSpPr txBox="1">
            <a:spLocks noGrp="1"/>
          </p:cNvSpPr>
          <p:nvPr>
            <p:ph type="subTitle" idx="4294967295"/>
          </p:nvPr>
        </p:nvSpPr>
        <p:spPr>
          <a:xfrm>
            <a:off x="2981325" y="2801938"/>
            <a:ext cx="6162675"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sp>
        <p:nvSpPr>
          <p:cNvPr id="250" name="Google Shape;250;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249" name="Google Shape;249;p29"/>
          <p:cNvSpPr/>
          <p:nvPr/>
        </p:nvSpPr>
        <p:spPr>
          <a:xfrm>
            <a:off x="1753950"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first</a:t>
            </a:r>
            <a:endParaRPr sz="1800">
              <a:solidFill>
                <a:schemeClr val="accent1"/>
              </a:solidFill>
              <a:latin typeface="Roboto"/>
              <a:ea typeface="Roboto"/>
              <a:cs typeface="Roboto"/>
              <a:sym typeface="Roboto"/>
            </a:endParaRPr>
          </a:p>
        </p:txBody>
      </p:sp>
      <p:sp>
        <p:nvSpPr>
          <p:cNvPr id="251" name="Google Shape;251;p29"/>
          <p:cNvSpPr/>
          <p:nvPr/>
        </p:nvSpPr>
        <p:spPr>
          <a:xfrm>
            <a:off x="3853636"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second</a:t>
            </a:r>
            <a:endParaRPr sz="1800">
              <a:solidFill>
                <a:schemeClr val="accent1"/>
              </a:solidFill>
              <a:latin typeface="Roboto"/>
              <a:ea typeface="Roboto"/>
              <a:cs typeface="Roboto"/>
              <a:sym typeface="Roboto"/>
            </a:endParaRPr>
          </a:p>
        </p:txBody>
      </p:sp>
      <p:sp>
        <p:nvSpPr>
          <p:cNvPr id="252" name="Google Shape;252;p29"/>
          <p:cNvSpPr/>
          <p:nvPr/>
        </p:nvSpPr>
        <p:spPr>
          <a:xfrm>
            <a:off x="5953321"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last</a:t>
            </a:r>
            <a:endParaRPr sz="1800">
              <a:solidFill>
                <a:schemeClr val="accent1"/>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review some concepts</a:t>
            </a:r>
            <a:endParaRPr/>
          </a:p>
        </p:txBody>
      </p:sp>
      <p:sp>
        <p:nvSpPr>
          <p:cNvPr id="258" name="Google Shape;258;p30"/>
          <p:cNvSpPr txBox="1">
            <a:spLocks noGrp="1"/>
          </p:cNvSpPr>
          <p:nvPr>
            <p:ph type="body" idx="1"/>
          </p:nvPr>
        </p:nvSpPr>
        <p:spPr>
          <a:xfrm>
            <a:off x="1104900" y="13767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62" name="Google Shape;262;p30"/>
          <p:cNvSpPr txBox="1">
            <a:spLocks noGrp="1"/>
          </p:cNvSpPr>
          <p:nvPr>
            <p:ph type="body" idx="2"/>
          </p:nvPr>
        </p:nvSpPr>
        <p:spPr>
          <a:xfrm>
            <a:off x="1104900" y="29769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59" name="Google Shape;259;p30"/>
          <p:cNvSpPr txBox="1">
            <a:spLocks noGrp="1"/>
          </p:cNvSpPr>
          <p:nvPr>
            <p:ph type="body" idx="3"/>
          </p:nvPr>
        </p:nvSpPr>
        <p:spPr>
          <a:xfrm>
            <a:off x="3652188" y="13767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1" name="Google Shape;261;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
        <p:nvSpPr>
          <p:cNvPr id="260" name="Google Shape;260;p30"/>
          <p:cNvSpPr txBox="1">
            <a:spLocks noGrp="1"/>
          </p:cNvSpPr>
          <p:nvPr>
            <p:ph type="body" idx="4294967295"/>
          </p:nvPr>
        </p:nvSpPr>
        <p:spPr>
          <a:xfrm>
            <a:off x="6719888" y="1376363"/>
            <a:ext cx="2424112"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63" name="Google Shape;263;p30"/>
          <p:cNvSpPr txBox="1">
            <a:spLocks noGrp="1"/>
          </p:cNvSpPr>
          <p:nvPr>
            <p:ph type="body" idx="4294967295"/>
          </p:nvPr>
        </p:nvSpPr>
        <p:spPr>
          <a:xfrm>
            <a:off x="6721475" y="2976563"/>
            <a:ext cx="2422525"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4" name="Google Shape;264;p30"/>
          <p:cNvSpPr txBox="1">
            <a:spLocks noGrp="1"/>
          </p:cNvSpPr>
          <p:nvPr>
            <p:ph type="body" idx="4294967295"/>
          </p:nvPr>
        </p:nvSpPr>
        <p:spPr>
          <a:xfrm>
            <a:off x="6719888" y="2976563"/>
            <a:ext cx="2424112"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294" name="Google Shape;294;p32"/>
          <p:cNvSpPr txBox="1">
            <a:spLocks noGrp="1"/>
          </p:cNvSpPr>
          <p:nvPr>
            <p:ph type="body" idx="4294967295"/>
          </p:nvPr>
        </p:nvSpPr>
        <p:spPr>
          <a:xfrm>
            <a:off x="6354763" y="534988"/>
            <a:ext cx="2789237" cy="4117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MOBILE</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295" name="Google Shape;295;p32"/>
          <p:cNvGrpSpPr/>
          <p:nvPr/>
        </p:nvGrpSpPr>
        <p:grpSpPr>
          <a:xfrm>
            <a:off x="1613200" y="297372"/>
            <a:ext cx="2119546" cy="4396359"/>
            <a:chOff x="2547150" y="238125"/>
            <a:chExt cx="2525675" cy="5238750"/>
          </a:xfrm>
        </p:grpSpPr>
        <p:sp>
          <p:nvSpPr>
            <p:cNvPr id="296" name="Google Shape;29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32"/>
          <p:cNvPicPr preferRelativeResize="0"/>
          <p:nvPr/>
        </p:nvPicPr>
        <p:blipFill rotWithShape="1">
          <a:blip r:embed="rId3">
            <a:alphaModFix/>
          </a:blip>
          <a:srcRect b="23786"/>
          <a:stretch/>
        </p:blipFill>
        <p:spPr>
          <a:xfrm>
            <a:off x="1659525" y="679887"/>
            <a:ext cx="2025525" cy="3631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306" name="Google Shape;306;p33"/>
          <p:cNvSpPr txBox="1">
            <a:spLocks noGrp="1"/>
          </p:cNvSpPr>
          <p:nvPr>
            <p:ph type="body" idx="4294967295"/>
          </p:nvPr>
        </p:nvSpPr>
        <p:spPr>
          <a:xfrm>
            <a:off x="6354763" y="534988"/>
            <a:ext cx="2789237" cy="4117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TABLET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307" name="Google Shape;307;p33"/>
          <p:cNvGrpSpPr/>
          <p:nvPr/>
        </p:nvGrpSpPr>
        <p:grpSpPr>
          <a:xfrm>
            <a:off x="1726027" y="389759"/>
            <a:ext cx="2736410" cy="4222433"/>
            <a:chOff x="2112475" y="238125"/>
            <a:chExt cx="3395050" cy="5238750"/>
          </a:xfrm>
        </p:grpSpPr>
        <p:sp>
          <p:nvSpPr>
            <p:cNvPr id="308" name="Google Shape;30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33"/>
          <p:cNvPicPr preferRelativeResize="0"/>
          <p:nvPr/>
        </p:nvPicPr>
        <p:blipFill>
          <a:blip r:embed="rId3">
            <a:alphaModFix/>
          </a:blip>
          <a:stretch>
            <a:fillRect/>
          </a:stretch>
        </p:blipFill>
        <p:spPr>
          <a:xfrm>
            <a:off x="1793613" y="763488"/>
            <a:ext cx="2597800" cy="34637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337" name="Google Shape;337;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0" lvl="0" indent="0" algn="l" rtl="0">
              <a:spcBef>
                <a:spcPts val="600"/>
              </a:spcBef>
              <a:spcAft>
                <a:spcPts val="0"/>
              </a:spcAft>
              <a:buNone/>
            </a:pP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Startupstockphotos</a:t>
            </a:r>
            <a:endParaRPr sz="2400"/>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sp>
        <p:nvSpPr>
          <p:cNvPr id="344" name="Google Shape;344;p37"/>
          <p:cNvSpPr txBox="1">
            <a:spLocks noGrp="1"/>
          </p:cNvSpPr>
          <p:nvPr>
            <p:ph type="body" idx="1"/>
          </p:nvPr>
        </p:nvSpPr>
        <p:spPr>
          <a:xfrm>
            <a:off x="1104900" y="1200150"/>
            <a:ext cx="75819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This presentation uses the following typographies and colors:</a:t>
            </a:r>
            <a:endParaRPr sz="1800"/>
          </a:p>
          <a:p>
            <a:pPr marL="457200" lvl="0" indent="-342900" algn="l" rtl="0">
              <a:lnSpc>
                <a:spcPct val="115000"/>
              </a:lnSpc>
              <a:spcBef>
                <a:spcPts val="600"/>
              </a:spcBef>
              <a:spcAft>
                <a:spcPts val="0"/>
              </a:spcAft>
              <a:buSzPts val="1800"/>
              <a:buChar char="▸"/>
            </a:pPr>
            <a:r>
              <a:rPr lang="en" sz="1800"/>
              <a:t>Titles: </a:t>
            </a:r>
            <a:r>
              <a:rPr lang="en" sz="1800" b="1"/>
              <a:t>Dosis</a:t>
            </a:r>
            <a:endParaRPr sz="1800" b="1"/>
          </a:p>
          <a:p>
            <a:pPr marL="457200" lvl="0" indent="-342900" algn="l" rtl="0">
              <a:lnSpc>
                <a:spcPct val="115000"/>
              </a:lnSpc>
              <a:spcBef>
                <a:spcPts val="0"/>
              </a:spcBef>
              <a:spcAft>
                <a:spcPts val="0"/>
              </a:spcAft>
              <a:buSzPts val="1800"/>
              <a:buChar char="▸"/>
            </a:pPr>
            <a:r>
              <a:rPr lang="en" sz="1800"/>
              <a:t>Body copy: </a:t>
            </a:r>
            <a:r>
              <a:rPr lang="en" sz="1800" b="1"/>
              <a:t>Roboto</a:t>
            </a:r>
            <a:endParaRPr sz="1800" b="1"/>
          </a:p>
          <a:p>
            <a:pPr marL="0" lvl="0" indent="0" algn="l" rtl="0">
              <a:lnSpc>
                <a:spcPct val="115000"/>
              </a:lnSpc>
              <a:spcBef>
                <a:spcPts val="600"/>
              </a:spcBef>
              <a:spcAft>
                <a:spcPts val="0"/>
              </a:spcAft>
              <a:buNone/>
            </a:pPr>
            <a:r>
              <a:rPr lang="en" sz="1800"/>
              <a:t>You can download the fonts on these pages:</a:t>
            </a:r>
            <a:endParaRPr sz="1800"/>
          </a:p>
          <a:p>
            <a:pPr marL="0" lvl="0" indent="0" algn="l" rtl="0">
              <a:lnSpc>
                <a:spcPct val="115000"/>
              </a:lnSpc>
              <a:spcBef>
                <a:spcPts val="600"/>
              </a:spcBef>
              <a:spcAft>
                <a:spcPts val="0"/>
              </a:spcAft>
              <a:buNone/>
            </a:pPr>
            <a:r>
              <a:rPr lang="en" sz="1800" u="sng">
                <a:hlinkClick r:id="rId3"/>
              </a:rPr>
              <a:t>https://www.fontsquirrel.com/fonts/dosis</a:t>
            </a:r>
            <a:endParaRPr sz="1800"/>
          </a:p>
          <a:p>
            <a:pPr marL="0" lvl="0" indent="0" algn="l" rtl="0">
              <a:lnSpc>
                <a:spcPct val="115000"/>
              </a:lnSpc>
              <a:spcBef>
                <a:spcPts val="600"/>
              </a:spcBef>
              <a:spcAft>
                <a:spcPts val="0"/>
              </a:spcAft>
              <a:buNone/>
            </a:pPr>
            <a:r>
              <a:rPr lang="en" sz="1800" u="sng">
                <a:hlinkClick r:id="rId4"/>
              </a:rPr>
              <a:t>https://material.google.com/resources/roboto-noto-fonts.html</a:t>
            </a:r>
            <a:endParaRPr sz="1800"/>
          </a:p>
          <a:p>
            <a:pPr marL="0" lvl="0" indent="0" algn="l" rtl="0">
              <a:lnSpc>
                <a:spcPct val="115000"/>
              </a:lnSpc>
              <a:spcBef>
                <a:spcPts val="600"/>
              </a:spcBef>
              <a:spcAft>
                <a:spcPts val="0"/>
              </a:spcAft>
              <a:buNone/>
            </a:pPr>
            <a:endParaRPr sz="1800"/>
          </a:p>
          <a:p>
            <a:pPr marL="457200" lvl="0" indent="-342900" algn="l" rtl="0">
              <a:lnSpc>
                <a:spcPct val="115000"/>
              </a:lnSpc>
              <a:spcBef>
                <a:spcPts val="600"/>
              </a:spcBef>
              <a:spcAft>
                <a:spcPts val="0"/>
              </a:spcAft>
              <a:buSzPts val="1800"/>
              <a:buChar char="▸"/>
            </a:pPr>
            <a:r>
              <a:rPr lang="en" sz="1800"/>
              <a:t>Orange </a:t>
            </a:r>
            <a:r>
              <a:rPr lang="en" sz="1800" b="1">
                <a:solidFill>
                  <a:schemeClr val="accent1"/>
                </a:solidFill>
              </a:rPr>
              <a:t>#ff8700</a:t>
            </a:r>
            <a:endParaRPr sz="1800" b="1">
              <a:solidFill>
                <a:schemeClr val="accent1"/>
              </a:solidFill>
            </a:endParaRPr>
          </a:p>
        </p:txBody>
      </p:sp>
      <p:sp>
        <p:nvSpPr>
          <p:cNvPr id="346" name="Google Shape;346;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345" name="Google Shape;345;p37"/>
          <p:cNvSpPr txBox="1"/>
          <p:nvPr/>
        </p:nvSpPr>
        <p:spPr>
          <a:xfrm>
            <a:off x="1104900" y="4400250"/>
            <a:ext cx="6885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200">
              <a:solidFill>
                <a:schemeClr val="accent1"/>
              </a:solidFill>
              <a:latin typeface="Dosis"/>
              <a:ea typeface="Dosis"/>
              <a:cs typeface="Dosis"/>
              <a:sym typeface="Dosis"/>
            </a:endParaRPr>
          </a:p>
          <a:p>
            <a:pPr marL="0" lvl="0" indent="0" algn="l" rtl="0">
              <a:spcBef>
                <a:spcPts val="0"/>
              </a:spcBef>
              <a:spcAft>
                <a:spcPts val="0"/>
              </a:spcAft>
              <a:buNone/>
            </a:pPr>
            <a:endParaRPr sz="1200">
              <a:solidFill>
                <a:schemeClr val="accent1"/>
              </a:solidFill>
              <a:latin typeface="Dosis"/>
              <a:ea typeface="Dosis"/>
              <a:cs typeface="Dosis"/>
              <a:sym typeface="Dosi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467544" y="123478"/>
            <a:ext cx="8280920" cy="7200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smtClean="0"/>
              <a:t>PICTURES SHOWING SIGNIFICANCES</a:t>
            </a:r>
            <a:endParaRPr sz="4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Picture 2" descr="F:\VIT\BOOKS AND REFERENCES\7. FALL SEMESTER 2022-23\Cyclistic-Bike-Share\vault\Health_Benefits_Regular_Cyc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915566"/>
            <a:ext cx="4082752" cy="408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638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358" name="Google Shape;358;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359" name="Google Shape;359;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DEC</a:t>
            </a:r>
            <a:endParaRPr sz="1000">
              <a:solidFill>
                <a:schemeClr val="lt1"/>
              </a:solidFill>
              <a:latin typeface="Roboto"/>
              <a:ea typeface="Roboto"/>
              <a:cs typeface="Roboto"/>
              <a:sym typeface="Roboto"/>
            </a:endParaRPr>
          </a:p>
        </p:txBody>
      </p:sp>
      <p:sp>
        <p:nvSpPr>
          <p:cNvPr id="360" name="Google Shape;360;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NOV</a:t>
            </a:r>
            <a:endParaRPr sz="1000">
              <a:solidFill>
                <a:schemeClr val="lt1"/>
              </a:solidFill>
              <a:latin typeface="Roboto"/>
              <a:ea typeface="Roboto"/>
              <a:cs typeface="Roboto"/>
              <a:sym typeface="Roboto"/>
            </a:endParaRPr>
          </a:p>
        </p:txBody>
      </p:sp>
      <p:sp>
        <p:nvSpPr>
          <p:cNvPr id="361" name="Google Shape;361;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OCT</a:t>
            </a:r>
            <a:endParaRPr sz="1000">
              <a:solidFill>
                <a:schemeClr val="lt1"/>
              </a:solidFill>
              <a:latin typeface="Roboto"/>
              <a:ea typeface="Roboto"/>
              <a:cs typeface="Roboto"/>
              <a:sym typeface="Roboto"/>
            </a:endParaRPr>
          </a:p>
        </p:txBody>
      </p:sp>
      <p:sp>
        <p:nvSpPr>
          <p:cNvPr id="362" name="Google Shape;362;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SEP</a:t>
            </a:r>
            <a:endParaRPr sz="1000">
              <a:solidFill>
                <a:schemeClr val="lt1"/>
              </a:solidFill>
              <a:latin typeface="Roboto"/>
              <a:ea typeface="Roboto"/>
              <a:cs typeface="Roboto"/>
              <a:sym typeface="Roboto"/>
            </a:endParaRPr>
          </a:p>
        </p:txBody>
      </p:sp>
      <p:sp>
        <p:nvSpPr>
          <p:cNvPr id="363" name="Google Shape;363;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AUG</a:t>
            </a:r>
            <a:endParaRPr sz="1000">
              <a:solidFill>
                <a:schemeClr val="lt1"/>
              </a:solidFill>
              <a:latin typeface="Roboto"/>
              <a:ea typeface="Roboto"/>
              <a:cs typeface="Roboto"/>
              <a:sym typeface="Roboto"/>
            </a:endParaRPr>
          </a:p>
        </p:txBody>
      </p:sp>
      <p:sp>
        <p:nvSpPr>
          <p:cNvPr id="364" name="Google Shape;364;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JUL</a:t>
            </a:r>
            <a:endParaRPr sz="1000">
              <a:solidFill>
                <a:schemeClr val="lt1"/>
              </a:solidFill>
              <a:latin typeface="Roboto"/>
              <a:ea typeface="Roboto"/>
              <a:cs typeface="Roboto"/>
              <a:sym typeface="Roboto"/>
            </a:endParaRPr>
          </a:p>
        </p:txBody>
      </p:sp>
      <p:sp>
        <p:nvSpPr>
          <p:cNvPr id="365" name="Google Shape;365;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JUN</a:t>
            </a:r>
            <a:endParaRPr sz="1000">
              <a:solidFill>
                <a:schemeClr val="lt1"/>
              </a:solidFill>
              <a:latin typeface="Roboto"/>
              <a:ea typeface="Roboto"/>
              <a:cs typeface="Roboto"/>
              <a:sym typeface="Roboto"/>
            </a:endParaRPr>
          </a:p>
        </p:txBody>
      </p:sp>
      <p:sp>
        <p:nvSpPr>
          <p:cNvPr id="366" name="Google Shape;366;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MAY</a:t>
            </a:r>
            <a:endParaRPr sz="1000">
              <a:solidFill>
                <a:schemeClr val="lt1"/>
              </a:solidFill>
              <a:latin typeface="Roboto"/>
              <a:ea typeface="Roboto"/>
              <a:cs typeface="Roboto"/>
              <a:sym typeface="Roboto"/>
            </a:endParaRPr>
          </a:p>
        </p:txBody>
      </p:sp>
      <p:sp>
        <p:nvSpPr>
          <p:cNvPr id="367" name="Google Shape;367;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APR</a:t>
            </a:r>
            <a:endParaRPr sz="1000">
              <a:solidFill>
                <a:schemeClr val="lt1"/>
              </a:solidFill>
              <a:latin typeface="Roboto"/>
              <a:ea typeface="Roboto"/>
              <a:cs typeface="Roboto"/>
              <a:sym typeface="Roboto"/>
            </a:endParaRPr>
          </a:p>
        </p:txBody>
      </p:sp>
      <p:sp>
        <p:nvSpPr>
          <p:cNvPr id="368" name="Google Shape;368;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MAR</a:t>
            </a:r>
            <a:endParaRPr sz="1000">
              <a:solidFill>
                <a:schemeClr val="lt1"/>
              </a:solidFill>
              <a:latin typeface="Roboto"/>
              <a:ea typeface="Roboto"/>
              <a:cs typeface="Roboto"/>
              <a:sym typeface="Roboto"/>
            </a:endParaRPr>
          </a:p>
        </p:txBody>
      </p:sp>
      <p:sp>
        <p:nvSpPr>
          <p:cNvPr id="369" name="Google Shape;369;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FEB</a:t>
            </a:r>
            <a:endParaRPr sz="1000">
              <a:solidFill>
                <a:schemeClr val="lt1"/>
              </a:solidFill>
              <a:latin typeface="Roboto"/>
              <a:ea typeface="Roboto"/>
              <a:cs typeface="Roboto"/>
              <a:sym typeface="Roboto"/>
            </a:endParaRPr>
          </a:p>
        </p:txBody>
      </p:sp>
      <p:sp>
        <p:nvSpPr>
          <p:cNvPr id="370" name="Google Shape;370;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JAN</a:t>
            </a:r>
            <a:endParaRPr sz="1000">
              <a:solidFill>
                <a:schemeClr val="lt1"/>
              </a:solidFill>
              <a:latin typeface="Roboto"/>
              <a:ea typeface="Roboto"/>
              <a:cs typeface="Roboto"/>
              <a:sym typeface="Roboto"/>
            </a:endParaRPr>
          </a:p>
        </p:txBody>
      </p:sp>
      <p:sp>
        <p:nvSpPr>
          <p:cNvPr id="371" name="Google Shape;371;p39"/>
          <p:cNvSpPr/>
          <p:nvPr/>
        </p:nvSpPr>
        <p:spPr>
          <a:xfrm>
            <a:off x="0" y="2603550"/>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2" name="Google Shape;372;p39"/>
          <p:cNvCxnSpPr/>
          <p:nvPr/>
        </p:nvCxnSpPr>
        <p:spPr>
          <a:xfrm rot="10800000">
            <a:off x="76892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3" name="Google Shape;373;p39"/>
          <p:cNvSpPr txBox="1"/>
          <p:nvPr/>
        </p:nvSpPr>
        <p:spPr>
          <a:xfrm>
            <a:off x="72790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74" name="Google Shape;374;p39"/>
          <p:cNvCxnSpPr/>
          <p:nvPr/>
        </p:nvCxnSpPr>
        <p:spPr>
          <a:xfrm rot="10800000">
            <a:off x="209015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5" name="Google Shape;375;p39"/>
          <p:cNvSpPr txBox="1"/>
          <p:nvPr/>
        </p:nvSpPr>
        <p:spPr>
          <a:xfrm>
            <a:off x="2050642"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76" name="Google Shape;376;p39"/>
          <p:cNvCxnSpPr/>
          <p:nvPr/>
        </p:nvCxnSpPr>
        <p:spPr>
          <a:xfrm rot="10800000">
            <a:off x="341139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7" name="Google Shape;377;p39"/>
          <p:cNvSpPr txBox="1"/>
          <p:nvPr/>
        </p:nvSpPr>
        <p:spPr>
          <a:xfrm>
            <a:off x="3373384"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78" name="Google Shape;378;p39"/>
          <p:cNvCxnSpPr/>
          <p:nvPr/>
        </p:nvCxnSpPr>
        <p:spPr>
          <a:xfrm rot="10800000">
            <a:off x="473262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9" name="Google Shape;379;p39"/>
          <p:cNvSpPr txBox="1"/>
          <p:nvPr/>
        </p:nvSpPr>
        <p:spPr>
          <a:xfrm>
            <a:off x="4696126"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0" name="Google Shape;380;p39"/>
          <p:cNvCxnSpPr/>
          <p:nvPr/>
        </p:nvCxnSpPr>
        <p:spPr>
          <a:xfrm rot="10800000">
            <a:off x="605386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1" name="Google Shape;381;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2" name="Google Shape;382;p39"/>
          <p:cNvCxnSpPr/>
          <p:nvPr/>
        </p:nvCxnSpPr>
        <p:spPr>
          <a:xfrm rot="10800000">
            <a:off x="737509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3" name="Google Shape;383;p39"/>
          <p:cNvSpPr txBox="1"/>
          <p:nvPr/>
        </p:nvSpPr>
        <p:spPr>
          <a:xfrm>
            <a:off x="734161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84" name="Google Shape;384;p39"/>
          <p:cNvCxnSpPr/>
          <p:nvPr/>
        </p:nvCxnSpPr>
        <p:spPr>
          <a:xfrm rot="10800000">
            <a:off x="143968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5" name="Google Shape;385;p39"/>
          <p:cNvSpPr txBox="1"/>
          <p:nvPr/>
        </p:nvSpPr>
        <p:spPr>
          <a:xfrm>
            <a:off x="1369548"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6" name="Google Shape;386;p39"/>
          <p:cNvCxnSpPr/>
          <p:nvPr/>
        </p:nvCxnSpPr>
        <p:spPr>
          <a:xfrm rot="10800000">
            <a:off x="276092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7" name="Google Shape;387;p39"/>
          <p:cNvSpPr txBox="1"/>
          <p:nvPr/>
        </p:nvSpPr>
        <p:spPr>
          <a:xfrm>
            <a:off x="2699944"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8" name="Google Shape;388;p39"/>
          <p:cNvCxnSpPr/>
          <p:nvPr/>
        </p:nvCxnSpPr>
        <p:spPr>
          <a:xfrm rot="10800000">
            <a:off x="408215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9" name="Google Shape;389;p39"/>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90" name="Google Shape;390;p39"/>
          <p:cNvCxnSpPr/>
          <p:nvPr/>
        </p:nvCxnSpPr>
        <p:spPr>
          <a:xfrm rot="10800000">
            <a:off x="540339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1" name="Google Shape;391;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92" name="Google Shape;392;p39"/>
          <p:cNvCxnSpPr/>
          <p:nvPr/>
        </p:nvCxnSpPr>
        <p:spPr>
          <a:xfrm rot="10800000">
            <a:off x="672462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3" name="Google Shape;393;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94" name="Google Shape;394;p39"/>
          <p:cNvCxnSpPr/>
          <p:nvPr/>
        </p:nvCxnSpPr>
        <p:spPr>
          <a:xfrm rot="10800000">
            <a:off x="804586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5" name="Google Shape;395;p39"/>
          <p:cNvSpPr txBox="1"/>
          <p:nvPr/>
        </p:nvSpPr>
        <p:spPr>
          <a:xfrm>
            <a:off x="8008073" y="3495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401" name="Google Shape;40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sp>
        <p:nvSpPr>
          <p:cNvPr id="402" name="Google Shape;402;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Google Shape;404;p40"/>
          <p:cNvGrpSpPr/>
          <p:nvPr/>
        </p:nvGrpSpPr>
        <p:grpSpPr>
          <a:xfrm>
            <a:off x="1786339" y="1703401"/>
            <a:ext cx="473400" cy="473400"/>
            <a:chOff x="1786339" y="1703401"/>
            <a:chExt cx="473400" cy="473400"/>
          </a:xfrm>
        </p:grpSpPr>
        <p:sp>
          <p:nvSpPr>
            <p:cNvPr id="405" name="Google Shape;405;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6" name="Google Shape;406;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1</a:t>
              </a:r>
              <a:endParaRPr sz="600">
                <a:solidFill>
                  <a:schemeClr val="dk2"/>
                </a:solidFill>
                <a:latin typeface="Roboto"/>
                <a:ea typeface="Roboto"/>
                <a:cs typeface="Roboto"/>
                <a:sym typeface="Roboto"/>
              </a:endParaRPr>
            </a:p>
          </p:txBody>
        </p:sp>
      </p:grpSp>
      <p:grpSp>
        <p:nvGrpSpPr>
          <p:cNvPr id="407" name="Google Shape;407;p40"/>
          <p:cNvGrpSpPr/>
          <p:nvPr/>
        </p:nvGrpSpPr>
        <p:grpSpPr>
          <a:xfrm>
            <a:off x="3814414" y="1703401"/>
            <a:ext cx="473400" cy="473400"/>
            <a:chOff x="3814414" y="1703401"/>
            <a:chExt cx="473400" cy="473400"/>
          </a:xfrm>
        </p:grpSpPr>
        <p:sp>
          <p:nvSpPr>
            <p:cNvPr id="408" name="Google Shape;408;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9" name="Google Shape;409;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3</a:t>
              </a:r>
              <a:endParaRPr sz="600">
                <a:solidFill>
                  <a:schemeClr val="dk2"/>
                </a:solidFill>
                <a:latin typeface="Roboto"/>
                <a:ea typeface="Roboto"/>
                <a:cs typeface="Roboto"/>
                <a:sym typeface="Roboto"/>
              </a:endParaRPr>
            </a:p>
          </p:txBody>
        </p:sp>
      </p:grpSp>
      <p:grpSp>
        <p:nvGrpSpPr>
          <p:cNvPr id="410" name="Google Shape;410;p40"/>
          <p:cNvGrpSpPr/>
          <p:nvPr/>
        </p:nvGrpSpPr>
        <p:grpSpPr>
          <a:xfrm>
            <a:off x="5842489" y="1703401"/>
            <a:ext cx="473400" cy="473400"/>
            <a:chOff x="5842489" y="1703401"/>
            <a:chExt cx="473400" cy="473400"/>
          </a:xfrm>
        </p:grpSpPr>
        <p:sp>
          <p:nvSpPr>
            <p:cNvPr id="411" name="Google Shape;411;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2" name="Google Shape;412;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5</a:t>
              </a:r>
              <a:endParaRPr sz="600">
                <a:solidFill>
                  <a:schemeClr val="dk2"/>
                </a:solidFill>
                <a:latin typeface="Roboto"/>
                <a:ea typeface="Roboto"/>
                <a:cs typeface="Roboto"/>
                <a:sym typeface="Roboto"/>
              </a:endParaRPr>
            </a:p>
          </p:txBody>
        </p:sp>
      </p:grpSp>
      <p:grpSp>
        <p:nvGrpSpPr>
          <p:cNvPr id="413" name="Google Shape;413;p40"/>
          <p:cNvGrpSpPr/>
          <p:nvPr/>
        </p:nvGrpSpPr>
        <p:grpSpPr>
          <a:xfrm>
            <a:off x="6880814" y="3576300"/>
            <a:ext cx="473400" cy="473400"/>
            <a:chOff x="6880814" y="3576300"/>
            <a:chExt cx="473400" cy="473400"/>
          </a:xfrm>
        </p:grpSpPr>
        <p:sp>
          <p:nvSpPr>
            <p:cNvPr id="414" name="Google Shape;414;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5" name="Google Shape;415;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6</a:t>
              </a:r>
              <a:endParaRPr sz="600">
                <a:solidFill>
                  <a:schemeClr val="dk2"/>
                </a:solidFill>
                <a:latin typeface="Roboto"/>
                <a:ea typeface="Roboto"/>
                <a:cs typeface="Roboto"/>
                <a:sym typeface="Roboto"/>
              </a:endParaRPr>
            </a:p>
          </p:txBody>
        </p:sp>
      </p:grpSp>
      <p:grpSp>
        <p:nvGrpSpPr>
          <p:cNvPr id="416" name="Google Shape;416;p40"/>
          <p:cNvGrpSpPr/>
          <p:nvPr/>
        </p:nvGrpSpPr>
        <p:grpSpPr>
          <a:xfrm>
            <a:off x="4852739" y="3576300"/>
            <a:ext cx="473400" cy="473400"/>
            <a:chOff x="4852739" y="3576300"/>
            <a:chExt cx="473400" cy="473400"/>
          </a:xfrm>
        </p:grpSpPr>
        <p:sp>
          <p:nvSpPr>
            <p:cNvPr id="417" name="Google Shape;417;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8" name="Google Shape;418;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4</a:t>
              </a:r>
              <a:endParaRPr sz="600">
                <a:solidFill>
                  <a:schemeClr val="dk2"/>
                </a:solidFill>
                <a:latin typeface="Roboto"/>
                <a:ea typeface="Roboto"/>
                <a:cs typeface="Roboto"/>
                <a:sym typeface="Roboto"/>
              </a:endParaRPr>
            </a:p>
          </p:txBody>
        </p:sp>
      </p:grpSp>
      <p:grpSp>
        <p:nvGrpSpPr>
          <p:cNvPr id="419" name="Google Shape;419;p40"/>
          <p:cNvGrpSpPr/>
          <p:nvPr/>
        </p:nvGrpSpPr>
        <p:grpSpPr>
          <a:xfrm>
            <a:off x="2824664" y="3576300"/>
            <a:ext cx="473400" cy="473400"/>
            <a:chOff x="2824664" y="3576300"/>
            <a:chExt cx="473400" cy="473400"/>
          </a:xfrm>
        </p:grpSpPr>
        <p:sp>
          <p:nvSpPr>
            <p:cNvPr id="420" name="Google Shape;420;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21" name="Google Shape;421;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2</a:t>
              </a:r>
              <a:endParaRPr sz="600">
                <a:solidFill>
                  <a:schemeClr val="dk2"/>
                </a:solidFill>
                <a:latin typeface="Roboto"/>
                <a:ea typeface="Roboto"/>
                <a:cs typeface="Roboto"/>
                <a:sym typeface="Roboto"/>
              </a:endParaRPr>
            </a:p>
          </p:txBody>
        </p:sp>
      </p:grpSp>
      <p:sp>
        <p:nvSpPr>
          <p:cNvPr id="422" name="Google Shape;422;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
        <p:nvSpPr>
          <p:cNvPr id="423" name="Google Shape;423;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sp>
        <p:nvSpPr>
          <p:cNvPr id="424" name="Google Shape;424;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sp>
        <p:nvSpPr>
          <p:cNvPr id="425" name="Google Shape;425;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
        <p:nvSpPr>
          <p:cNvPr id="426" name="Google Shape;426;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sp>
        <p:nvSpPr>
          <p:cNvPr id="427" name="Google Shape;427;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433" name="Google Shape;433;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graphicFrame>
        <p:nvGraphicFramePr>
          <p:cNvPr id="434" name="Google Shape;434;p41"/>
          <p:cNvGraphicFramePr/>
          <p:nvPr/>
        </p:nvGraphicFramePr>
        <p:xfrm>
          <a:off x="1141325" y="1025231"/>
          <a:ext cx="8002525" cy="3903250"/>
        </p:xfrm>
        <a:graphic>
          <a:graphicData uri="http://schemas.openxmlformats.org/drawingml/2006/table">
            <a:tbl>
              <a:tblPr>
                <a:noFill/>
                <a:tableStyleId>{AF57B9CE-27B7-45A4-9341-B09BDB51A24E}</a:tableStyleId>
              </a:tblPr>
              <a:tblGrid>
                <a:gridCol w="1378075"/>
                <a:gridCol w="473175"/>
                <a:gridCol w="473175"/>
                <a:gridCol w="473175"/>
                <a:gridCol w="473175"/>
                <a:gridCol w="473175"/>
                <a:gridCol w="473175"/>
                <a:gridCol w="473175"/>
                <a:gridCol w="473175"/>
                <a:gridCol w="473175"/>
                <a:gridCol w="473175"/>
                <a:gridCol w="473175"/>
                <a:gridCol w="473175"/>
                <a:gridCol w="473175"/>
                <a:gridCol w="473175"/>
              </a:tblGrid>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1</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2</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9</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10</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Task 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440" name="Google Shape;440;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441" name="Google Shape;441;p42"/>
          <p:cNvSpPr/>
          <p:nvPr/>
        </p:nvSpPr>
        <p:spPr>
          <a:xfrm>
            <a:off x="1217825" y="1544601"/>
            <a:ext cx="3618000" cy="13632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STRENGTHS</a:t>
            </a:r>
            <a:endParaRPr b="1">
              <a:solidFill>
                <a:schemeClr val="dk1"/>
              </a:solidFill>
              <a:latin typeface="Roboto"/>
              <a:ea typeface="Roboto"/>
              <a:cs typeface="Roboto"/>
              <a:sym typeface="Roboto"/>
            </a:endParaRPr>
          </a:p>
          <a:p>
            <a:pPr marL="0" lvl="0" indent="0" algn="l" rtl="0">
              <a:spcBef>
                <a:spcPts val="600"/>
              </a:spcBef>
              <a:spcAft>
                <a:spcPts val="600"/>
              </a:spcAft>
              <a:buNone/>
            </a:pPr>
            <a:r>
              <a:rPr lang="en">
                <a:solidFill>
                  <a:schemeClr val="dk1"/>
                </a:solidFill>
                <a:latin typeface="Roboto"/>
                <a:ea typeface="Roboto"/>
                <a:cs typeface="Roboto"/>
                <a:sym typeface="Roboto"/>
              </a:rPr>
              <a:t>Blue is the colour of the clear sky and the deep sea</a:t>
            </a:r>
            <a:endParaRPr>
              <a:solidFill>
                <a:schemeClr val="dk1"/>
              </a:solidFill>
              <a:latin typeface="Roboto"/>
              <a:ea typeface="Roboto"/>
              <a:cs typeface="Roboto"/>
              <a:sym typeface="Roboto"/>
            </a:endParaRPr>
          </a:p>
        </p:txBody>
      </p:sp>
      <p:sp>
        <p:nvSpPr>
          <p:cNvPr id="442" name="Google Shape;442;p42"/>
          <p:cNvSpPr/>
          <p:nvPr/>
        </p:nvSpPr>
        <p:spPr>
          <a:xfrm>
            <a:off x="4985573" y="1544601"/>
            <a:ext cx="3618000" cy="13632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WEAKNESSES</a:t>
            </a:r>
            <a:endParaRPr b="1">
              <a:solidFill>
                <a:schemeClr val="dk1"/>
              </a:solidFill>
              <a:latin typeface="Roboto"/>
              <a:ea typeface="Roboto"/>
              <a:cs typeface="Roboto"/>
              <a:sym typeface="Roboto"/>
            </a:endParaRPr>
          </a:p>
          <a:p>
            <a:pPr marL="0" lvl="0" indent="0" algn="r" rtl="0">
              <a:spcBef>
                <a:spcPts val="600"/>
              </a:spcBef>
              <a:spcAft>
                <a:spcPts val="600"/>
              </a:spcAft>
              <a:buNone/>
            </a:pPr>
            <a:r>
              <a:rPr lang="en">
                <a:solidFill>
                  <a:schemeClr val="dk1"/>
                </a:solidFill>
                <a:latin typeface="Roboto"/>
                <a:ea typeface="Roboto"/>
                <a:cs typeface="Roboto"/>
                <a:sym typeface="Roboto"/>
              </a:rPr>
              <a:t>Yellow is the color of gold, butter and ripe lemons</a:t>
            </a:r>
            <a:endParaRPr>
              <a:solidFill>
                <a:schemeClr val="dk1"/>
              </a:solidFill>
              <a:latin typeface="Roboto"/>
              <a:ea typeface="Roboto"/>
              <a:cs typeface="Roboto"/>
              <a:sym typeface="Roboto"/>
            </a:endParaRPr>
          </a:p>
        </p:txBody>
      </p:sp>
      <p:sp>
        <p:nvSpPr>
          <p:cNvPr id="443" name="Google Shape;443;p42"/>
          <p:cNvSpPr/>
          <p:nvPr/>
        </p:nvSpPr>
        <p:spPr>
          <a:xfrm>
            <a:off x="1217825" y="3057191"/>
            <a:ext cx="3618000" cy="13632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a:solidFill>
                  <a:schemeClr val="dk1"/>
                </a:solidFill>
                <a:latin typeface="Roboto"/>
                <a:ea typeface="Roboto"/>
                <a:cs typeface="Roboto"/>
                <a:sym typeface="Roboto"/>
              </a:rPr>
              <a:t>Black is the color of ebony and of outer space</a:t>
            </a:r>
            <a:endParaRPr>
              <a:solidFill>
                <a:schemeClr val="dk1"/>
              </a:solidFill>
              <a:latin typeface="Roboto"/>
              <a:ea typeface="Roboto"/>
              <a:cs typeface="Roboto"/>
              <a:sym typeface="Roboto"/>
            </a:endParaRPr>
          </a:p>
          <a:p>
            <a:pPr marL="0" lvl="0" indent="0" algn="l" rtl="0">
              <a:spcBef>
                <a:spcPts val="600"/>
              </a:spcBef>
              <a:spcAft>
                <a:spcPts val="600"/>
              </a:spcAft>
              <a:buClr>
                <a:schemeClr val="dk1"/>
              </a:buClr>
              <a:buSzPts val="1100"/>
              <a:buFont typeface="Arial"/>
              <a:buNone/>
            </a:pPr>
            <a:r>
              <a:rPr lang="en" b="1">
                <a:solidFill>
                  <a:schemeClr val="dk1"/>
                </a:solidFill>
                <a:latin typeface="Roboto"/>
                <a:ea typeface="Roboto"/>
                <a:cs typeface="Roboto"/>
                <a:sym typeface="Roboto"/>
              </a:rPr>
              <a:t>OPPORTUNITIES</a:t>
            </a:r>
            <a:endParaRPr>
              <a:solidFill>
                <a:schemeClr val="dk1"/>
              </a:solidFill>
              <a:latin typeface="Roboto"/>
              <a:ea typeface="Roboto"/>
              <a:cs typeface="Roboto"/>
              <a:sym typeface="Roboto"/>
            </a:endParaRPr>
          </a:p>
        </p:txBody>
      </p:sp>
      <p:sp>
        <p:nvSpPr>
          <p:cNvPr id="444" name="Google Shape;444;p42"/>
          <p:cNvSpPr/>
          <p:nvPr/>
        </p:nvSpPr>
        <p:spPr>
          <a:xfrm>
            <a:off x="4985573" y="3057191"/>
            <a:ext cx="3618000" cy="13632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White is the color of milk and fresh snow</a:t>
            </a:r>
            <a:endParaRPr>
              <a:solidFill>
                <a:schemeClr val="dk1"/>
              </a:solidFill>
              <a:latin typeface="Roboto"/>
              <a:ea typeface="Roboto"/>
              <a:cs typeface="Roboto"/>
              <a:sym typeface="Roboto"/>
            </a:endParaRPr>
          </a:p>
          <a:p>
            <a:pPr marL="0" lvl="0" indent="0" algn="r" rtl="0">
              <a:spcBef>
                <a:spcPts val="600"/>
              </a:spcBef>
              <a:spcAft>
                <a:spcPts val="600"/>
              </a:spcAft>
              <a:buNone/>
            </a:pPr>
            <a:r>
              <a:rPr lang="en" b="1">
                <a:solidFill>
                  <a:schemeClr val="dk1"/>
                </a:solidFill>
                <a:latin typeface="Roboto"/>
                <a:ea typeface="Roboto"/>
                <a:cs typeface="Roboto"/>
                <a:sym typeface="Roboto"/>
              </a:rPr>
              <a:t>THREATS</a:t>
            </a:r>
            <a:endParaRPr>
              <a:solidFill>
                <a:schemeClr val="dk1"/>
              </a:solidFill>
              <a:latin typeface="Roboto"/>
              <a:ea typeface="Roboto"/>
              <a:cs typeface="Roboto"/>
              <a:sym typeface="Roboto"/>
            </a:endParaRPr>
          </a:p>
        </p:txBody>
      </p:sp>
      <p:sp>
        <p:nvSpPr>
          <p:cNvPr id="445" name="Google Shape;445;p42"/>
          <p:cNvSpPr/>
          <p:nvPr/>
        </p:nvSpPr>
        <p:spPr>
          <a:xfrm>
            <a:off x="3797308" y="1867151"/>
            <a:ext cx="2079300" cy="20793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rot="5400000">
            <a:off x="3946981" y="1867151"/>
            <a:ext cx="2079300" cy="20793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rot="10800000">
            <a:off x="3946981" y="2018000"/>
            <a:ext cx="2079300" cy="20793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rot="-5400000">
            <a:off x="3797308" y="2018000"/>
            <a:ext cx="2079300" cy="20793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352164" y="2300833"/>
            <a:ext cx="249154" cy="395770"/>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50" name="Google Shape;450;p42"/>
          <p:cNvSpPr/>
          <p:nvPr/>
        </p:nvSpPr>
        <p:spPr>
          <a:xfrm>
            <a:off x="5225758" y="2307473"/>
            <a:ext cx="459527" cy="391520"/>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51" name="Google Shape;451;p42"/>
          <p:cNvSpPr/>
          <p:nvPr/>
        </p:nvSpPr>
        <p:spPr>
          <a:xfrm>
            <a:off x="4322415" y="3252492"/>
            <a:ext cx="249154" cy="391520"/>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52" name="Google Shape;452;p42"/>
          <p:cNvSpPr/>
          <p:nvPr/>
        </p:nvSpPr>
        <p:spPr>
          <a:xfrm>
            <a:off x="5324038" y="3259132"/>
            <a:ext cx="268279" cy="3883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sp>
        <p:nvSpPr>
          <p:cNvPr id="457" name="Google Shape;457;p43"/>
          <p:cNvSpPr txBox="1">
            <a:spLocks noGrp="1"/>
          </p:cNvSpPr>
          <p:nvPr>
            <p:ph type="title" idx="4294967295"/>
          </p:nvPr>
        </p:nvSpPr>
        <p:spPr>
          <a:xfrm>
            <a:off x="1211263" y="0"/>
            <a:ext cx="7932737"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459" name="Google Shape;459;p43"/>
          <p:cNvSpPr txBox="1"/>
          <p:nvPr/>
        </p:nvSpPr>
        <p:spPr>
          <a:xfrm>
            <a:off x="2126534"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Activities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0" name="Google Shape;460;p43"/>
          <p:cNvSpPr txBox="1"/>
          <p:nvPr/>
        </p:nvSpPr>
        <p:spPr>
          <a:xfrm>
            <a:off x="2126534"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Resources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1" name="Google Shape;461;p43"/>
          <p:cNvSpPr txBox="1"/>
          <p:nvPr/>
        </p:nvSpPr>
        <p:spPr>
          <a:xfrm>
            <a:off x="3756818"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Value Propositions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2" name="Google Shape;462;p43"/>
          <p:cNvSpPr txBox="1"/>
          <p:nvPr/>
        </p:nvSpPr>
        <p:spPr>
          <a:xfrm>
            <a:off x="5387102"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Relationships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3" name="Google Shape;463;p43"/>
          <p:cNvSpPr txBox="1"/>
          <p:nvPr/>
        </p:nvSpPr>
        <p:spPr>
          <a:xfrm>
            <a:off x="5387102"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Channels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4" name="Google Shape;464;p43"/>
          <p:cNvSpPr txBox="1"/>
          <p:nvPr/>
        </p:nvSpPr>
        <p:spPr>
          <a:xfrm>
            <a:off x="7017386"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Segments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5" name="Google Shape;465;p43"/>
          <p:cNvSpPr txBox="1"/>
          <p:nvPr/>
        </p:nvSpPr>
        <p:spPr>
          <a:xfrm>
            <a:off x="496250"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Partners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6" name="Google Shape;466;p43"/>
          <p:cNvSpPr txBox="1"/>
          <p:nvPr/>
        </p:nvSpPr>
        <p:spPr>
          <a:xfrm>
            <a:off x="49625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Cost Structure</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7" name="Google Shape;467;p43"/>
          <p:cNvSpPr txBox="1"/>
          <p:nvPr/>
        </p:nvSpPr>
        <p:spPr>
          <a:xfrm>
            <a:off x="457196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Revenue Streams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8" name="Google Shape;468;p43"/>
          <p:cNvSpPr/>
          <p:nvPr/>
        </p:nvSpPr>
        <p:spPr>
          <a:xfrm>
            <a:off x="4295245" y="3819712"/>
            <a:ext cx="204673" cy="203485"/>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741256" y="803833"/>
            <a:ext cx="204085" cy="18319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1858066" y="803829"/>
            <a:ext cx="196331" cy="19633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8388857" y="803760"/>
            <a:ext cx="186776" cy="196919"/>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43"/>
          <p:cNvGrpSpPr/>
          <p:nvPr/>
        </p:nvGrpSpPr>
        <p:grpSpPr>
          <a:xfrm>
            <a:off x="8360411" y="3819870"/>
            <a:ext cx="215416" cy="156347"/>
            <a:chOff x="4604550" y="3714775"/>
            <a:chExt cx="439625" cy="319075"/>
          </a:xfrm>
        </p:grpSpPr>
        <p:sp>
          <p:nvSpPr>
            <p:cNvPr id="473" name="Google Shape;47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3"/>
          <p:cNvGrpSpPr/>
          <p:nvPr/>
        </p:nvGrpSpPr>
        <p:grpSpPr>
          <a:xfrm>
            <a:off x="5136703" y="803961"/>
            <a:ext cx="178433" cy="227360"/>
            <a:chOff x="1959600" y="4980625"/>
            <a:chExt cx="364150" cy="464000"/>
          </a:xfrm>
        </p:grpSpPr>
        <p:sp>
          <p:nvSpPr>
            <p:cNvPr id="476" name="Google Shape;476;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3"/>
          <p:cNvGrpSpPr/>
          <p:nvPr/>
        </p:nvGrpSpPr>
        <p:grpSpPr>
          <a:xfrm>
            <a:off x="6681679" y="2311865"/>
            <a:ext cx="263755" cy="253011"/>
            <a:chOff x="5233525" y="4954450"/>
            <a:chExt cx="538275" cy="516350"/>
          </a:xfrm>
        </p:grpSpPr>
        <p:sp>
          <p:nvSpPr>
            <p:cNvPr id="484" name="Google Shape;484;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3"/>
          <p:cNvGrpSpPr/>
          <p:nvPr/>
        </p:nvGrpSpPr>
        <p:grpSpPr>
          <a:xfrm>
            <a:off x="3424177" y="2311868"/>
            <a:ext cx="268532" cy="244069"/>
            <a:chOff x="4556450" y="4963575"/>
            <a:chExt cx="548025" cy="498100"/>
          </a:xfrm>
        </p:grpSpPr>
        <p:sp>
          <p:nvSpPr>
            <p:cNvPr id="496" name="Google Shape;496;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3"/>
          <p:cNvSpPr/>
          <p:nvPr/>
        </p:nvSpPr>
        <p:spPr>
          <a:xfrm>
            <a:off x="3469390" y="803833"/>
            <a:ext cx="215374" cy="215428"/>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507" name="Google Shape;507;p4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grpSp>
        <p:nvGrpSpPr>
          <p:cNvPr id="508" name="Google Shape;508;p44"/>
          <p:cNvGrpSpPr/>
          <p:nvPr/>
        </p:nvGrpSpPr>
        <p:grpSpPr>
          <a:xfrm>
            <a:off x="1989342" y="1413043"/>
            <a:ext cx="3608219" cy="3243858"/>
            <a:chOff x="3778727" y="4460423"/>
            <a:chExt cx="720160" cy="647438"/>
          </a:xfrm>
        </p:grpSpPr>
        <p:sp>
          <p:nvSpPr>
            <p:cNvPr id="509" name="Google Shape;50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PURCHASE</a:t>
              </a:r>
              <a:endParaRPr sz="1200" b="1" i="0" u="none" strike="noStrike" cap="none">
                <a:solidFill>
                  <a:schemeClr val="lt1"/>
                </a:solidFill>
                <a:latin typeface="Roboto"/>
                <a:ea typeface="Roboto"/>
                <a:cs typeface="Roboto"/>
                <a:sym typeface="Roboto"/>
              </a:endParaRPr>
            </a:p>
          </p:txBody>
        </p:sp>
        <p:sp>
          <p:nvSpPr>
            <p:cNvPr id="510" name="Google Shape;51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LOYALTY</a:t>
              </a:r>
              <a:endParaRPr sz="1200" b="1" i="0" u="none" strike="noStrike" cap="none">
                <a:solidFill>
                  <a:schemeClr val="lt1"/>
                </a:solidFill>
                <a:latin typeface="Roboto"/>
                <a:ea typeface="Roboto"/>
                <a:cs typeface="Roboto"/>
                <a:sym typeface="Roboto"/>
              </a:endParaRPr>
            </a:p>
          </p:txBody>
        </p:sp>
        <p:sp>
          <p:nvSpPr>
            <p:cNvPr id="511" name="Google Shape;511;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AWARENESS</a:t>
              </a:r>
              <a:endParaRPr sz="1200" b="1" i="0" u="none" strike="noStrike" cap="none">
                <a:solidFill>
                  <a:schemeClr val="lt1"/>
                </a:solidFill>
                <a:latin typeface="Roboto"/>
                <a:ea typeface="Roboto"/>
                <a:cs typeface="Roboto"/>
                <a:sym typeface="Roboto"/>
              </a:endParaRPr>
            </a:p>
          </p:txBody>
        </p:sp>
        <p:sp>
          <p:nvSpPr>
            <p:cNvPr id="512" name="Google Shape;51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EVALUATION</a:t>
              </a:r>
              <a:endParaRPr sz="1200" b="1" i="0" u="none" strike="noStrike" cap="none">
                <a:solidFill>
                  <a:schemeClr val="lt1"/>
                </a:solidFill>
                <a:latin typeface="Roboto"/>
                <a:ea typeface="Roboto"/>
                <a:cs typeface="Roboto"/>
                <a:sym typeface="Roboto"/>
              </a:endParaRPr>
            </a:p>
          </p:txBody>
        </p:sp>
        <p:sp>
          <p:nvSpPr>
            <p:cNvPr id="513" name="Google Shape;51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DISCOVERY</a:t>
              </a:r>
              <a:endParaRPr sz="1200" b="1" i="0" u="none" strike="noStrike" cap="none">
                <a:solidFill>
                  <a:schemeClr val="lt1"/>
                </a:solidFill>
                <a:latin typeface="Roboto"/>
                <a:ea typeface="Roboto"/>
                <a:cs typeface="Roboto"/>
                <a:sym typeface="Roboto"/>
              </a:endParaRPr>
            </a:p>
          </p:txBody>
        </p:sp>
        <p:sp>
          <p:nvSpPr>
            <p:cNvPr id="514" name="Google Shape;51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INTENT</a:t>
              </a:r>
              <a:endParaRPr sz="1200" b="1" i="0" u="none" strike="noStrike" cap="none">
                <a:solidFill>
                  <a:schemeClr val="lt1"/>
                </a:solidFill>
                <a:latin typeface="Roboto"/>
                <a:ea typeface="Roboto"/>
                <a:cs typeface="Roboto"/>
                <a:sym typeface="Roboto"/>
              </a:endParaRPr>
            </a:p>
          </p:txBody>
        </p:sp>
        <p:sp>
          <p:nvSpPr>
            <p:cNvPr id="515" name="Google Shape;51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a:ea typeface="Roboto"/>
                <a:cs typeface="Roboto"/>
                <a:sym typeface="Roboto"/>
              </a:endParaRPr>
            </a:p>
          </p:txBody>
        </p:sp>
      </p:grpSp>
      <p:cxnSp>
        <p:nvCxnSpPr>
          <p:cNvPr id="516" name="Google Shape;516;p44"/>
          <p:cNvCxnSpPr/>
          <p:nvPr/>
        </p:nvCxnSpPr>
        <p:spPr>
          <a:xfrm>
            <a:off x="551760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17" name="Google Shape;517;p44"/>
          <p:cNvSpPr txBox="1"/>
          <p:nvPr/>
        </p:nvSpPr>
        <p:spPr>
          <a:xfrm>
            <a:off x="6636100" y="177802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18" name="Google Shape;518;p44"/>
          <p:cNvCxnSpPr/>
          <p:nvPr/>
        </p:nvCxnSpPr>
        <p:spPr>
          <a:xfrm>
            <a:off x="536192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19" name="Google Shape;519;p44"/>
          <p:cNvSpPr txBox="1"/>
          <p:nvPr/>
        </p:nvSpPr>
        <p:spPr>
          <a:xfrm>
            <a:off x="6636100" y="225964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0" name="Google Shape;520;p44"/>
          <p:cNvCxnSpPr/>
          <p:nvPr/>
        </p:nvCxnSpPr>
        <p:spPr>
          <a:xfrm>
            <a:off x="514070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21" name="Google Shape;521;p44"/>
          <p:cNvSpPr txBox="1"/>
          <p:nvPr/>
        </p:nvSpPr>
        <p:spPr>
          <a:xfrm>
            <a:off x="6636100" y="274125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2" name="Google Shape;522;p44"/>
          <p:cNvCxnSpPr/>
          <p:nvPr/>
        </p:nvCxnSpPr>
        <p:spPr>
          <a:xfrm>
            <a:off x="495225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23" name="Google Shape;523;p44"/>
          <p:cNvSpPr txBox="1"/>
          <p:nvPr/>
        </p:nvSpPr>
        <p:spPr>
          <a:xfrm>
            <a:off x="6636100" y="322287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4" name="Google Shape;524;p44"/>
          <p:cNvCxnSpPr/>
          <p:nvPr/>
        </p:nvCxnSpPr>
        <p:spPr>
          <a:xfrm>
            <a:off x="474740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25" name="Google Shape;525;p44"/>
          <p:cNvSpPr txBox="1"/>
          <p:nvPr/>
        </p:nvSpPr>
        <p:spPr>
          <a:xfrm>
            <a:off x="6636100" y="370448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6" name="Google Shape;526;p44"/>
          <p:cNvCxnSpPr/>
          <p:nvPr/>
        </p:nvCxnSpPr>
        <p:spPr>
          <a:xfrm>
            <a:off x="453437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27" name="Google Shape;527;p44"/>
          <p:cNvSpPr txBox="1"/>
          <p:nvPr/>
        </p:nvSpPr>
        <p:spPr>
          <a:xfrm>
            <a:off x="6636100" y="418610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533" name="Google Shape;533;p4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76</a:t>
            </a:fld>
            <a:endParaRPr/>
          </a:p>
        </p:txBody>
      </p:sp>
      <p:pic>
        <p:nvPicPr>
          <p:cNvPr id="534" name="Google Shape;534;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535" name="Google Shape;535;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Imani Jackson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6" name="Google Shape;536;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537" name="Google Shape;537;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Marcos Galán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8" name="Google Shape;538;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539" name="Google Shape;539;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Ixchel Valdía</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40" name="Google Shape;540;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541" name="Google Shape;541;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Nils Årud</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95" name="Google Shape;595;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546" name="Google Shape;546;p46"/>
          <p:cNvSpPr txBox="1">
            <a:spLocks noGrp="1"/>
          </p:cNvSpPr>
          <p:nvPr>
            <p:ph type="title" idx="4294967295"/>
          </p:nvPr>
        </p:nvSpPr>
        <p:spPr>
          <a:xfrm>
            <a:off x="1431925" y="0"/>
            <a:ext cx="7712075"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547" name="Google Shape;547;p46"/>
          <p:cNvSpPr/>
          <p:nvPr/>
        </p:nvSpPr>
        <p:spPr>
          <a:xfrm>
            <a:off x="509192" y="748691"/>
            <a:ext cx="8125500" cy="416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6"/>
          <p:cNvGrpSpPr/>
          <p:nvPr/>
        </p:nvGrpSpPr>
        <p:grpSpPr>
          <a:xfrm>
            <a:off x="678461" y="748701"/>
            <a:ext cx="7786712" cy="4165900"/>
            <a:chOff x="638138" y="467100"/>
            <a:chExt cx="7867750" cy="4194000"/>
          </a:xfrm>
        </p:grpSpPr>
        <p:cxnSp>
          <p:nvCxnSpPr>
            <p:cNvPr id="549" name="Google Shape;549;p46"/>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46"/>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1" name="Google Shape;551;p46"/>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46"/>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46"/>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6"/>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46"/>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46"/>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46"/>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6"/>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46"/>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6"/>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6"/>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6"/>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6"/>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6"/>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6"/>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6"/>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6"/>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6"/>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6"/>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6"/>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6"/>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6"/>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6"/>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6"/>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6"/>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6"/>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6"/>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6"/>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6"/>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6"/>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6"/>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6"/>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6"/>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6"/>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6"/>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6"/>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6"/>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6"/>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6"/>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6"/>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6"/>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6"/>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6"/>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6"/>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grpSp>
        <p:nvGrpSpPr>
          <p:cNvPr id="596" name="Google Shape;596;p46"/>
          <p:cNvGrpSpPr/>
          <p:nvPr/>
        </p:nvGrpSpPr>
        <p:grpSpPr>
          <a:xfrm>
            <a:off x="509191" y="922240"/>
            <a:ext cx="8125456" cy="3818499"/>
            <a:chOff x="467088" y="642474"/>
            <a:chExt cx="4194000" cy="3858239"/>
          </a:xfrm>
        </p:grpSpPr>
        <p:cxnSp>
          <p:nvCxnSpPr>
            <p:cNvPr id="597" name="Google Shape;597;p46"/>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6"/>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6"/>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6"/>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6"/>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6"/>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6"/>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6"/>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46"/>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46"/>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46"/>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6"/>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6"/>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6"/>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6"/>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6"/>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6"/>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6"/>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6"/>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6"/>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6"/>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6"/>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19" name="Google Shape;619;p46"/>
          <p:cNvCxnSpPr/>
          <p:nvPr/>
        </p:nvCxnSpPr>
        <p:spPr>
          <a:xfrm>
            <a:off x="4571975" y="748691"/>
            <a:ext cx="0" cy="4165800"/>
          </a:xfrm>
          <a:prstGeom prst="straightConnector1">
            <a:avLst/>
          </a:prstGeom>
          <a:noFill/>
          <a:ln w="19050" cap="flat" cmpd="sng">
            <a:solidFill>
              <a:schemeClr val="lt1"/>
            </a:solidFill>
            <a:prstDash val="solid"/>
            <a:round/>
            <a:headEnd type="triangle" w="sm" len="sm"/>
            <a:tailEnd type="triangle" w="sm" len="sm"/>
          </a:ln>
        </p:spPr>
      </p:cxnSp>
      <p:cxnSp>
        <p:nvCxnSpPr>
          <p:cNvPr id="620" name="Google Shape;620;p46"/>
          <p:cNvCxnSpPr/>
          <p:nvPr/>
        </p:nvCxnSpPr>
        <p:spPr>
          <a:xfrm>
            <a:off x="509192" y="2831596"/>
            <a:ext cx="8125500" cy="0"/>
          </a:xfrm>
          <a:prstGeom prst="straightConnector1">
            <a:avLst/>
          </a:prstGeom>
          <a:noFill/>
          <a:ln w="19050" cap="flat" cmpd="sng">
            <a:solidFill>
              <a:schemeClr val="lt1"/>
            </a:solidFill>
            <a:prstDash val="solid"/>
            <a:round/>
            <a:headEnd type="triangle" w="sm" len="sm"/>
            <a:tailEnd type="triangle" w="sm" len="sm"/>
          </a:ln>
        </p:spPr>
      </p:cxnSp>
      <p:sp>
        <p:nvSpPr>
          <p:cNvPr id="621" name="Google Shape;621;p46"/>
          <p:cNvSpPr txBox="1"/>
          <p:nvPr/>
        </p:nvSpPr>
        <p:spPr>
          <a:xfrm rot="-5400000">
            <a:off x="-209262" y="274983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1</a:t>
            </a:r>
            <a:endParaRPr sz="800">
              <a:solidFill>
                <a:schemeClr val="lt1"/>
              </a:solidFill>
              <a:latin typeface="Roboto"/>
              <a:ea typeface="Roboto"/>
              <a:cs typeface="Roboto"/>
              <a:sym typeface="Roboto"/>
            </a:endParaRPr>
          </a:p>
        </p:txBody>
      </p:sp>
      <p:sp>
        <p:nvSpPr>
          <p:cNvPr id="622" name="Google Shape;622;p46"/>
          <p:cNvSpPr txBox="1"/>
          <p:nvPr/>
        </p:nvSpPr>
        <p:spPr>
          <a:xfrm rot="5400000">
            <a:off x="8080063" y="2749822"/>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1</a:t>
            </a:r>
            <a:endParaRPr sz="800">
              <a:solidFill>
                <a:schemeClr val="lt1"/>
              </a:solidFill>
              <a:latin typeface="Roboto"/>
              <a:ea typeface="Roboto"/>
              <a:cs typeface="Roboto"/>
              <a:sym typeface="Roboto"/>
            </a:endParaRPr>
          </a:p>
        </p:txBody>
      </p:sp>
      <p:sp>
        <p:nvSpPr>
          <p:cNvPr id="623" name="Google Shape;623;p46"/>
          <p:cNvSpPr txBox="1"/>
          <p:nvPr/>
        </p:nvSpPr>
        <p:spPr>
          <a:xfrm>
            <a:off x="3935399" y="491446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2</a:t>
            </a:r>
            <a:endParaRPr sz="800">
              <a:solidFill>
                <a:schemeClr val="lt1"/>
              </a:solidFill>
              <a:latin typeface="Roboto"/>
              <a:ea typeface="Roboto"/>
              <a:cs typeface="Roboto"/>
              <a:sym typeface="Roboto"/>
            </a:endParaRPr>
          </a:p>
        </p:txBody>
      </p:sp>
      <p:sp>
        <p:nvSpPr>
          <p:cNvPr id="624" name="Google Shape;624;p46"/>
          <p:cNvSpPr txBox="1"/>
          <p:nvPr/>
        </p:nvSpPr>
        <p:spPr>
          <a:xfrm>
            <a:off x="3935350" y="585075"/>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2</a:t>
            </a:r>
            <a:endParaRPr sz="800">
              <a:solidFill>
                <a:schemeClr val="lt1"/>
              </a:solidFill>
              <a:latin typeface="Roboto"/>
              <a:ea typeface="Roboto"/>
              <a:cs typeface="Roboto"/>
              <a:sym typeface="Roboto"/>
            </a:endParaRPr>
          </a:p>
        </p:txBody>
      </p:sp>
      <p:sp>
        <p:nvSpPr>
          <p:cNvPr id="625" name="Google Shape;625;p46"/>
          <p:cNvSpPr/>
          <p:nvPr/>
        </p:nvSpPr>
        <p:spPr>
          <a:xfrm>
            <a:off x="6987733" y="1104156"/>
            <a:ext cx="990000" cy="9900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Roboto"/>
                <a:ea typeface="Roboto"/>
                <a:cs typeface="Roboto"/>
                <a:sym typeface="Roboto"/>
              </a:rPr>
              <a:t>Our company</a:t>
            </a:r>
            <a:endParaRPr sz="800">
              <a:solidFill>
                <a:schemeClr val="accent1"/>
              </a:solidFill>
              <a:latin typeface="Roboto"/>
              <a:ea typeface="Roboto"/>
              <a:cs typeface="Roboto"/>
              <a:sym typeface="Roboto"/>
            </a:endParaRPr>
          </a:p>
        </p:txBody>
      </p:sp>
      <p:sp>
        <p:nvSpPr>
          <p:cNvPr id="626" name="Google Shape;626;p46"/>
          <p:cNvSpPr/>
          <p:nvPr/>
        </p:nvSpPr>
        <p:spPr>
          <a:xfrm>
            <a:off x="3145191" y="1568220"/>
            <a:ext cx="867000" cy="8670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7" name="Google Shape;627;p46"/>
          <p:cNvSpPr/>
          <p:nvPr/>
        </p:nvSpPr>
        <p:spPr>
          <a:xfrm>
            <a:off x="1415571" y="3722361"/>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8" name="Google Shape;628;p46"/>
          <p:cNvSpPr/>
          <p:nvPr/>
        </p:nvSpPr>
        <p:spPr>
          <a:xfrm>
            <a:off x="5616077" y="3204134"/>
            <a:ext cx="723000" cy="723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9" name="Google Shape;629;p46"/>
          <p:cNvSpPr/>
          <p:nvPr/>
        </p:nvSpPr>
        <p:spPr>
          <a:xfrm>
            <a:off x="6507610" y="3650358"/>
            <a:ext cx="867000" cy="867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0" name="Google Shape;630;p46"/>
          <p:cNvSpPr/>
          <p:nvPr/>
        </p:nvSpPr>
        <p:spPr>
          <a:xfrm>
            <a:off x="4766806" y="845215"/>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1" name="Google Shape;631;p46"/>
          <p:cNvSpPr/>
          <p:nvPr/>
        </p:nvSpPr>
        <p:spPr>
          <a:xfrm>
            <a:off x="1149677" y="1224137"/>
            <a:ext cx="462300" cy="4623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637" name="Google Shape;637;p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78</a:t>
            </a:fld>
            <a:endParaRPr/>
          </a:p>
        </p:txBody>
      </p:sp>
      <p:graphicFrame>
        <p:nvGraphicFramePr>
          <p:cNvPr id="638" name="Google Shape;638;p47"/>
          <p:cNvGraphicFramePr/>
          <p:nvPr/>
        </p:nvGraphicFramePr>
        <p:xfrm>
          <a:off x="1139325" y="1025125"/>
          <a:ext cx="8004700" cy="3894800"/>
        </p:xfrm>
        <a:graphic>
          <a:graphicData uri="http://schemas.openxmlformats.org/drawingml/2006/table">
            <a:tbl>
              <a:tblPr>
                <a:noFill/>
                <a:tableStyleId>{2091BD0C-065F-43EE-8344-79AE29CD5F3C}</a:tableStyleId>
              </a:tblPr>
              <a:tblGrid>
                <a:gridCol w="887100"/>
                <a:gridCol w="1016800"/>
                <a:gridCol w="1016800"/>
                <a:gridCol w="1016800"/>
                <a:gridCol w="1016800"/>
                <a:gridCol w="1016800"/>
                <a:gridCol w="1016800"/>
                <a:gridCol w="1016800"/>
              </a:tblGrid>
              <a:tr h="397425">
                <a:tc>
                  <a:txBody>
                    <a:bodyPr/>
                    <a:lstStyle/>
                    <a:p>
                      <a:pPr marL="0" lvl="0" indent="0" algn="r" rtl="0">
                        <a:spcBef>
                          <a:spcPts val="0"/>
                        </a:spcBef>
                        <a:spcAft>
                          <a:spcPts val="0"/>
                        </a:spcAft>
                        <a:buNone/>
                      </a:pPr>
                      <a:endParaRPr sz="800">
                        <a:solidFill>
                          <a:schemeClr val="dk2"/>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SUNDAY</a:t>
                      </a:r>
                      <a:endParaRPr sz="700">
                        <a:solidFill>
                          <a:schemeClr val="lt1"/>
                        </a:solidFill>
                        <a:latin typeface="Roboto"/>
                        <a:ea typeface="Roboto"/>
                        <a:cs typeface="Roboto"/>
                        <a:sym typeface="Robot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MONDAY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TUESDAY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WEDNESDAY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THURSDAY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FRIDAY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SATURDAY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9:00 - 9:45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10:00 - 10:45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11:00 - 11:45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12:00 - 13:15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13:30 - 14:15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14:30 - 15:15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15:30 - 16:15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2"/>
        <p:cNvGrpSpPr/>
        <p:nvPr/>
      </p:nvGrpSpPr>
      <p:grpSpPr>
        <a:xfrm>
          <a:off x="0" y="0"/>
          <a:ext cx="0" cy="0"/>
          <a:chOff x="0" y="0"/>
          <a:chExt cx="0" cy="0"/>
        </a:xfrm>
      </p:grpSpPr>
      <p:grpSp>
        <p:nvGrpSpPr>
          <p:cNvPr id="643" name="Google Shape;643;p48"/>
          <p:cNvGrpSpPr/>
          <p:nvPr/>
        </p:nvGrpSpPr>
        <p:grpSpPr>
          <a:xfrm>
            <a:off x="3303772" y="275619"/>
            <a:ext cx="342903" cy="447293"/>
            <a:chOff x="590250" y="244200"/>
            <a:chExt cx="407975" cy="532175"/>
          </a:xfrm>
        </p:grpSpPr>
        <p:sp>
          <p:nvSpPr>
            <p:cNvPr id="644" name="Google Shape;644;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8"/>
          <p:cNvGrpSpPr/>
          <p:nvPr/>
        </p:nvGrpSpPr>
        <p:grpSpPr>
          <a:xfrm>
            <a:off x="3856464" y="341641"/>
            <a:ext cx="372594" cy="310145"/>
            <a:chOff x="1247825" y="322750"/>
            <a:chExt cx="443300" cy="369000"/>
          </a:xfrm>
        </p:grpSpPr>
        <p:sp>
          <p:nvSpPr>
            <p:cNvPr id="659" name="Google Shape;659;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4429643" y="340107"/>
            <a:ext cx="356204" cy="313212"/>
            <a:chOff x="1929775" y="320925"/>
            <a:chExt cx="423800" cy="372650"/>
          </a:xfrm>
        </p:grpSpPr>
        <p:sp>
          <p:nvSpPr>
            <p:cNvPr id="665" name="Google Shape;665;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8"/>
          <p:cNvSpPr/>
          <p:nvPr/>
        </p:nvSpPr>
        <p:spPr>
          <a:xfrm>
            <a:off x="5026945" y="3288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611913" y="3298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8"/>
          <p:cNvGrpSpPr/>
          <p:nvPr/>
        </p:nvGrpSpPr>
        <p:grpSpPr>
          <a:xfrm>
            <a:off x="6699287" y="304785"/>
            <a:ext cx="336767" cy="383835"/>
            <a:chOff x="4630125" y="278900"/>
            <a:chExt cx="400675" cy="456675"/>
          </a:xfrm>
        </p:grpSpPr>
        <p:sp>
          <p:nvSpPr>
            <p:cNvPr id="673" name="Google Shape;673;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48"/>
          <p:cNvSpPr/>
          <p:nvPr/>
        </p:nvSpPr>
        <p:spPr>
          <a:xfrm>
            <a:off x="7239876" y="3283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8"/>
          <p:cNvGrpSpPr/>
          <p:nvPr/>
        </p:nvGrpSpPr>
        <p:grpSpPr>
          <a:xfrm>
            <a:off x="3308899" y="851341"/>
            <a:ext cx="342882" cy="418128"/>
            <a:chOff x="596350" y="929175"/>
            <a:chExt cx="407950" cy="497475"/>
          </a:xfrm>
        </p:grpSpPr>
        <p:sp>
          <p:nvSpPr>
            <p:cNvPr id="679" name="Google Shape;679;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4433215" y="912256"/>
            <a:ext cx="349060" cy="298882"/>
            <a:chOff x="1934025" y="1001650"/>
            <a:chExt cx="415300" cy="355600"/>
          </a:xfrm>
        </p:grpSpPr>
        <p:sp>
          <p:nvSpPr>
            <p:cNvPr id="687" name="Google Shape;687;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8"/>
          <p:cNvSpPr/>
          <p:nvPr/>
        </p:nvSpPr>
        <p:spPr>
          <a:xfrm>
            <a:off x="4997274" y="8871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5562784" y="9045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6132896" y="9071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709164" y="9102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8"/>
          <p:cNvGrpSpPr/>
          <p:nvPr/>
        </p:nvGrpSpPr>
        <p:grpSpPr>
          <a:xfrm>
            <a:off x="7257610" y="889731"/>
            <a:ext cx="350068" cy="350573"/>
            <a:chOff x="5294400" y="974850"/>
            <a:chExt cx="416500" cy="417100"/>
          </a:xfrm>
        </p:grpSpPr>
        <p:sp>
          <p:nvSpPr>
            <p:cNvPr id="696" name="Google Shape;696;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8"/>
          <p:cNvGrpSpPr/>
          <p:nvPr/>
        </p:nvGrpSpPr>
        <p:grpSpPr>
          <a:xfrm>
            <a:off x="7780632" y="850332"/>
            <a:ext cx="433992" cy="422729"/>
            <a:chOff x="5916675" y="927975"/>
            <a:chExt cx="516350" cy="502950"/>
          </a:xfrm>
        </p:grpSpPr>
        <p:sp>
          <p:nvSpPr>
            <p:cNvPr id="699" name="Google Shape;699;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48"/>
          <p:cNvGrpSpPr/>
          <p:nvPr/>
        </p:nvGrpSpPr>
        <p:grpSpPr>
          <a:xfrm>
            <a:off x="3282276" y="1499745"/>
            <a:ext cx="391001" cy="264085"/>
            <a:chOff x="564675" y="1700625"/>
            <a:chExt cx="465200" cy="314200"/>
          </a:xfrm>
        </p:grpSpPr>
        <p:sp>
          <p:nvSpPr>
            <p:cNvPr id="702" name="Google Shape;702;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8"/>
          <p:cNvGrpSpPr/>
          <p:nvPr/>
        </p:nvGrpSpPr>
        <p:grpSpPr>
          <a:xfrm>
            <a:off x="3847260" y="1435257"/>
            <a:ext cx="391001" cy="382827"/>
            <a:chOff x="1236875" y="1623900"/>
            <a:chExt cx="465200" cy="455475"/>
          </a:xfrm>
        </p:grpSpPr>
        <p:sp>
          <p:nvSpPr>
            <p:cNvPr id="706" name="Google Shape;706;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8"/>
          <p:cNvGrpSpPr/>
          <p:nvPr/>
        </p:nvGrpSpPr>
        <p:grpSpPr>
          <a:xfrm>
            <a:off x="4424515" y="1443452"/>
            <a:ext cx="366458" cy="366437"/>
            <a:chOff x="1923675" y="1633650"/>
            <a:chExt cx="436000" cy="435975"/>
          </a:xfrm>
        </p:grpSpPr>
        <p:sp>
          <p:nvSpPr>
            <p:cNvPr id="714" name="Google Shape;714;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8"/>
          <p:cNvGrpSpPr/>
          <p:nvPr/>
        </p:nvGrpSpPr>
        <p:grpSpPr>
          <a:xfrm>
            <a:off x="4987966" y="1441918"/>
            <a:ext cx="369505" cy="369505"/>
            <a:chOff x="2594050" y="1631825"/>
            <a:chExt cx="439625" cy="439625"/>
          </a:xfrm>
        </p:grpSpPr>
        <p:sp>
          <p:nvSpPr>
            <p:cNvPr id="721" name="Google Shape;721;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8"/>
          <p:cNvSpPr/>
          <p:nvPr/>
        </p:nvSpPr>
        <p:spPr>
          <a:xfrm>
            <a:off x="5569424" y="14583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48"/>
          <p:cNvGrpSpPr/>
          <p:nvPr/>
        </p:nvGrpSpPr>
        <p:grpSpPr>
          <a:xfrm>
            <a:off x="6152731" y="1414287"/>
            <a:ext cx="299911" cy="424768"/>
            <a:chOff x="3979850" y="1598950"/>
            <a:chExt cx="356825" cy="505375"/>
          </a:xfrm>
        </p:grpSpPr>
        <p:sp>
          <p:nvSpPr>
            <p:cNvPr id="727" name="Google Shape;727;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8"/>
          <p:cNvGrpSpPr/>
          <p:nvPr/>
        </p:nvGrpSpPr>
        <p:grpSpPr>
          <a:xfrm>
            <a:off x="6670121" y="1505376"/>
            <a:ext cx="395098" cy="242589"/>
            <a:chOff x="4595425" y="1707325"/>
            <a:chExt cx="470075" cy="288625"/>
          </a:xfrm>
        </p:grpSpPr>
        <p:sp>
          <p:nvSpPr>
            <p:cNvPr id="730" name="Google Shape;730;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48"/>
          <p:cNvGrpSpPr/>
          <p:nvPr/>
        </p:nvGrpSpPr>
        <p:grpSpPr>
          <a:xfrm>
            <a:off x="7254038" y="1446016"/>
            <a:ext cx="357234" cy="361310"/>
            <a:chOff x="5290150" y="1636700"/>
            <a:chExt cx="425025" cy="429875"/>
          </a:xfrm>
        </p:grpSpPr>
        <p:sp>
          <p:nvSpPr>
            <p:cNvPr id="736" name="Google Shape;736;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817992" y="1435257"/>
            <a:ext cx="359272" cy="376691"/>
            <a:chOff x="5961125" y="1623900"/>
            <a:chExt cx="427450" cy="448175"/>
          </a:xfrm>
        </p:grpSpPr>
        <p:sp>
          <p:nvSpPr>
            <p:cNvPr id="739" name="Google Shape;739;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8"/>
          <p:cNvGrpSpPr/>
          <p:nvPr/>
        </p:nvGrpSpPr>
        <p:grpSpPr>
          <a:xfrm>
            <a:off x="8370684" y="1444986"/>
            <a:ext cx="383835" cy="363369"/>
            <a:chOff x="6618700" y="1635475"/>
            <a:chExt cx="456675" cy="432325"/>
          </a:xfrm>
        </p:grpSpPr>
        <p:sp>
          <p:nvSpPr>
            <p:cNvPr id="747" name="Google Shape;747;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8"/>
          <p:cNvGrpSpPr/>
          <p:nvPr/>
        </p:nvGrpSpPr>
        <p:grpSpPr>
          <a:xfrm>
            <a:off x="3325772" y="2028398"/>
            <a:ext cx="304009" cy="326513"/>
            <a:chOff x="616425" y="2329600"/>
            <a:chExt cx="361700" cy="388475"/>
          </a:xfrm>
        </p:grpSpPr>
        <p:sp>
          <p:nvSpPr>
            <p:cNvPr id="753" name="Google Shape;753;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8"/>
          <p:cNvGrpSpPr/>
          <p:nvPr/>
        </p:nvGrpSpPr>
        <p:grpSpPr>
          <a:xfrm>
            <a:off x="3882582" y="2031466"/>
            <a:ext cx="320378" cy="320378"/>
            <a:chOff x="1278900" y="2333250"/>
            <a:chExt cx="381175" cy="381175"/>
          </a:xfrm>
        </p:grpSpPr>
        <p:sp>
          <p:nvSpPr>
            <p:cNvPr id="762" name="Google Shape;762;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8"/>
          <p:cNvGrpSpPr/>
          <p:nvPr/>
        </p:nvGrpSpPr>
        <p:grpSpPr>
          <a:xfrm>
            <a:off x="4447545" y="2031466"/>
            <a:ext cx="320399" cy="320378"/>
            <a:chOff x="1951075" y="2333250"/>
            <a:chExt cx="381200" cy="381175"/>
          </a:xfrm>
        </p:grpSpPr>
        <p:sp>
          <p:nvSpPr>
            <p:cNvPr id="767" name="Google Shape;767;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5012529" y="2031466"/>
            <a:ext cx="320378" cy="320378"/>
            <a:chOff x="2623275" y="2333250"/>
            <a:chExt cx="381175" cy="381175"/>
          </a:xfrm>
        </p:grpSpPr>
        <p:sp>
          <p:nvSpPr>
            <p:cNvPr id="772" name="Google Shape;772;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8"/>
          <p:cNvGrpSpPr/>
          <p:nvPr/>
        </p:nvGrpSpPr>
        <p:grpSpPr>
          <a:xfrm>
            <a:off x="5652234" y="1976203"/>
            <a:ext cx="170937" cy="426827"/>
            <a:chOff x="3384375" y="2267500"/>
            <a:chExt cx="203375" cy="507825"/>
          </a:xfrm>
        </p:grpSpPr>
        <p:sp>
          <p:nvSpPr>
            <p:cNvPr id="777" name="Google Shape;777;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8"/>
          <p:cNvGrpSpPr/>
          <p:nvPr/>
        </p:nvGrpSpPr>
        <p:grpSpPr>
          <a:xfrm>
            <a:off x="6797541" y="2030436"/>
            <a:ext cx="140237" cy="318339"/>
            <a:chOff x="4747025" y="2332025"/>
            <a:chExt cx="166850" cy="378750"/>
          </a:xfrm>
        </p:grpSpPr>
        <p:sp>
          <p:nvSpPr>
            <p:cNvPr id="780" name="Google Shape;780;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8"/>
          <p:cNvGrpSpPr/>
          <p:nvPr/>
        </p:nvGrpSpPr>
        <p:grpSpPr>
          <a:xfrm>
            <a:off x="6230015" y="1978241"/>
            <a:ext cx="145343" cy="422729"/>
            <a:chOff x="4071800" y="2269925"/>
            <a:chExt cx="172925" cy="502950"/>
          </a:xfrm>
        </p:grpSpPr>
        <p:sp>
          <p:nvSpPr>
            <p:cNvPr id="783" name="Google Shape;783;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48"/>
          <p:cNvSpPr/>
          <p:nvPr/>
        </p:nvSpPr>
        <p:spPr>
          <a:xfrm>
            <a:off x="7272636" y="20228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48"/>
          <p:cNvGrpSpPr/>
          <p:nvPr/>
        </p:nvGrpSpPr>
        <p:grpSpPr>
          <a:xfrm>
            <a:off x="7827721" y="2028902"/>
            <a:ext cx="345971" cy="325505"/>
            <a:chOff x="5972700" y="2330200"/>
            <a:chExt cx="411625" cy="387275"/>
          </a:xfrm>
        </p:grpSpPr>
        <p:sp>
          <p:nvSpPr>
            <p:cNvPr id="787" name="Google Shape;787;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8"/>
          <p:cNvGrpSpPr/>
          <p:nvPr/>
        </p:nvGrpSpPr>
        <p:grpSpPr>
          <a:xfrm>
            <a:off x="3423018" y="2557031"/>
            <a:ext cx="109538" cy="399195"/>
            <a:chOff x="732125" y="2958550"/>
            <a:chExt cx="130325" cy="474950"/>
          </a:xfrm>
        </p:grpSpPr>
        <p:sp>
          <p:nvSpPr>
            <p:cNvPr id="790" name="Google Shape;790;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48"/>
          <p:cNvSpPr/>
          <p:nvPr/>
        </p:nvSpPr>
        <p:spPr>
          <a:xfrm>
            <a:off x="4439938" y="25412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3918430" y="25412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8"/>
          <p:cNvGrpSpPr/>
          <p:nvPr/>
        </p:nvGrpSpPr>
        <p:grpSpPr>
          <a:xfrm>
            <a:off x="4978762" y="2569827"/>
            <a:ext cx="387933" cy="367467"/>
            <a:chOff x="2583100" y="2973775"/>
            <a:chExt cx="461550" cy="437200"/>
          </a:xfrm>
        </p:grpSpPr>
        <p:sp>
          <p:nvSpPr>
            <p:cNvPr id="801" name="Google Shape;801;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48"/>
          <p:cNvSpPr/>
          <p:nvPr/>
        </p:nvSpPr>
        <p:spPr>
          <a:xfrm>
            <a:off x="6689706" y="25786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8"/>
          <p:cNvGrpSpPr/>
          <p:nvPr/>
        </p:nvGrpSpPr>
        <p:grpSpPr>
          <a:xfrm>
            <a:off x="7218211" y="2597984"/>
            <a:ext cx="435022" cy="323445"/>
            <a:chOff x="5247525" y="3007275"/>
            <a:chExt cx="517575" cy="384825"/>
          </a:xfrm>
        </p:grpSpPr>
        <p:sp>
          <p:nvSpPr>
            <p:cNvPr id="805" name="Google Shape;805;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6129197" y="2579556"/>
            <a:ext cx="342882" cy="350068"/>
            <a:chOff x="3951850" y="2985350"/>
            <a:chExt cx="407950" cy="416500"/>
          </a:xfrm>
        </p:grpSpPr>
        <p:sp>
          <p:nvSpPr>
            <p:cNvPr id="808" name="Google Shape;808;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8"/>
          <p:cNvGrpSpPr/>
          <p:nvPr/>
        </p:nvGrpSpPr>
        <p:grpSpPr>
          <a:xfrm>
            <a:off x="3285869" y="3169104"/>
            <a:ext cx="397136" cy="305017"/>
            <a:chOff x="568950" y="3686775"/>
            <a:chExt cx="472500" cy="362900"/>
          </a:xfrm>
        </p:grpSpPr>
        <p:sp>
          <p:nvSpPr>
            <p:cNvPr id="813" name="Google Shape;813;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48"/>
          <p:cNvSpPr/>
          <p:nvPr/>
        </p:nvSpPr>
        <p:spPr>
          <a:xfrm>
            <a:off x="7862711" y="25622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48"/>
          <p:cNvGrpSpPr/>
          <p:nvPr/>
        </p:nvGrpSpPr>
        <p:grpSpPr>
          <a:xfrm>
            <a:off x="3853921" y="3194697"/>
            <a:ext cx="377700" cy="253852"/>
            <a:chOff x="1244800" y="3717225"/>
            <a:chExt cx="449375" cy="302025"/>
          </a:xfrm>
        </p:grpSpPr>
        <p:sp>
          <p:nvSpPr>
            <p:cNvPr id="818" name="Google Shape;818;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8"/>
          <p:cNvGrpSpPr/>
          <p:nvPr/>
        </p:nvGrpSpPr>
        <p:grpSpPr>
          <a:xfrm>
            <a:off x="4424011" y="3175239"/>
            <a:ext cx="367467" cy="287115"/>
            <a:chOff x="1923075" y="3694075"/>
            <a:chExt cx="437200" cy="341600"/>
          </a:xfrm>
        </p:grpSpPr>
        <p:sp>
          <p:nvSpPr>
            <p:cNvPr id="825" name="Google Shape;825;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8"/>
          <p:cNvGrpSpPr/>
          <p:nvPr/>
        </p:nvGrpSpPr>
        <p:grpSpPr>
          <a:xfrm>
            <a:off x="4992567" y="3170638"/>
            <a:ext cx="360301" cy="295814"/>
            <a:chOff x="2599525" y="3688600"/>
            <a:chExt cx="428675" cy="351950"/>
          </a:xfrm>
        </p:grpSpPr>
        <p:sp>
          <p:nvSpPr>
            <p:cNvPr id="835" name="Google Shape;835;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8"/>
          <p:cNvGrpSpPr/>
          <p:nvPr/>
        </p:nvGrpSpPr>
        <p:grpSpPr>
          <a:xfrm>
            <a:off x="5574950" y="3150171"/>
            <a:ext cx="333700" cy="329077"/>
            <a:chOff x="3292425" y="3664250"/>
            <a:chExt cx="397025" cy="391525"/>
          </a:xfrm>
        </p:grpSpPr>
        <p:sp>
          <p:nvSpPr>
            <p:cNvPr id="839" name="Google Shape;839;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8"/>
          <p:cNvGrpSpPr/>
          <p:nvPr/>
        </p:nvGrpSpPr>
        <p:grpSpPr>
          <a:xfrm>
            <a:off x="6112807" y="3192638"/>
            <a:ext cx="369526" cy="268183"/>
            <a:chOff x="3932350" y="3714775"/>
            <a:chExt cx="439650" cy="319075"/>
          </a:xfrm>
        </p:grpSpPr>
        <p:sp>
          <p:nvSpPr>
            <p:cNvPr id="843" name="Google Shape;843;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8"/>
          <p:cNvGrpSpPr/>
          <p:nvPr/>
        </p:nvGrpSpPr>
        <p:grpSpPr>
          <a:xfrm>
            <a:off x="6677791" y="3192638"/>
            <a:ext cx="369505" cy="268183"/>
            <a:chOff x="4604550" y="3714775"/>
            <a:chExt cx="439625" cy="319075"/>
          </a:xfrm>
        </p:grpSpPr>
        <p:sp>
          <p:nvSpPr>
            <p:cNvPr id="849" name="Google Shape;849;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7256076" y="3165006"/>
            <a:ext cx="353136" cy="313738"/>
            <a:chOff x="5292575" y="3681900"/>
            <a:chExt cx="420150" cy="373275"/>
          </a:xfrm>
        </p:grpSpPr>
        <p:sp>
          <p:nvSpPr>
            <p:cNvPr id="852" name="Google Shape;852;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8"/>
          <p:cNvGrpSpPr/>
          <p:nvPr/>
        </p:nvGrpSpPr>
        <p:grpSpPr>
          <a:xfrm>
            <a:off x="7801098" y="3125082"/>
            <a:ext cx="393060" cy="393060"/>
            <a:chOff x="5941025" y="3634400"/>
            <a:chExt cx="467650" cy="467650"/>
          </a:xfrm>
        </p:grpSpPr>
        <p:sp>
          <p:nvSpPr>
            <p:cNvPr id="860" name="Google Shape;860;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8"/>
          <p:cNvGrpSpPr/>
          <p:nvPr/>
        </p:nvGrpSpPr>
        <p:grpSpPr>
          <a:xfrm>
            <a:off x="8391171" y="3150171"/>
            <a:ext cx="342882" cy="342903"/>
            <a:chOff x="6643075" y="3664250"/>
            <a:chExt cx="407950" cy="407975"/>
          </a:xfrm>
        </p:grpSpPr>
        <p:sp>
          <p:nvSpPr>
            <p:cNvPr id="867" name="Google Shape;867;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8"/>
          <p:cNvGrpSpPr/>
          <p:nvPr/>
        </p:nvGrpSpPr>
        <p:grpSpPr>
          <a:xfrm>
            <a:off x="3292005" y="3700825"/>
            <a:ext cx="371564" cy="371543"/>
            <a:chOff x="576250" y="4319400"/>
            <a:chExt cx="442075" cy="442050"/>
          </a:xfrm>
        </p:grpSpPr>
        <p:sp>
          <p:nvSpPr>
            <p:cNvPr id="870" name="Google Shape;870;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8"/>
          <p:cNvSpPr/>
          <p:nvPr/>
        </p:nvSpPr>
        <p:spPr>
          <a:xfrm>
            <a:off x="3841668" y="37731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6132391" y="37163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567386" y="37377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6695863" y="37147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48"/>
          <p:cNvGrpSpPr/>
          <p:nvPr/>
        </p:nvGrpSpPr>
        <p:grpSpPr>
          <a:xfrm>
            <a:off x="7235610" y="3719757"/>
            <a:ext cx="394068" cy="325505"/>
            <a:chOff x="5268225" y="4341925"/>
            <a:chExt cx="468850" cy="387275"/>
          </a:xfrm>
        </p:grpSpPr>
        <p:sp>
          <p:nvSpPr>
            <p:cNvPr id="879" name="Google Shape;879;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8"/>
          <p:cNvGrpSpPr/>
          <p:nvPr/>
        </p:nvGrpSpPr>
        <p:grpSpPr>
          <a:xfrm>
            <a:off x="7820556" y="3709524"/>
            <a:ext cx="354145" cy="354145"/>
            <a:chOff x="5964175" y="4329750"/>
            <a:chExt cx="421350" cy="421350"/>
          </a:xfrm>
        </p:grpSpPr>
        <p:sp>
          <p:nvSpPr>
            <p:cNvPr id="888" name="Google Shape;888;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8"/>
          <p:cNvGrpSpPr/>
          <p:nvPr/>
        </p:nvGrpSpPr>
        <p:grpSpPr>
          <a:xfrm>
            <a:off x="3856464" y="4274508"/>
            <a:ext cx="372594" cy="360301"/>
            <a:chOff x="1247825" y="5001950"/>
            <a:chExt cx="443300" cy="428675"/>
          </a:xfrm>
        </p:grpSpPr>
        <p:sp>
          <p:nvSpPr>
            <p:cNvPr id="891" name="Google Shape;891;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4454710" y="4256585"/>
            <a:ext cx="306068" cy="389992"/>
            <a:chOff x="1959600" y="4980625"/>
            <a:chExt cx="364150" cy="464000"/>
          </a:xfrm>
        </p:grpSpPr>
        <p:sp>
          <p:nvSpPr>
            <p:cNvPr id="898" name="Google Shape;898;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8"/>
          <p:cNvGrpSpPr/>
          <p:nvPr/>
        </p:nvGrpSpPr>
        <p:grpSpPr>
          <a:xfrm>
            <a:off x="4997190" y="4271440"/>
            <a:ext cx="351077" cy="360806"/>
            <a:chOff x="2605025" y="4998300"/>
            <a:chExt cx="417700" cy="429275"/>
          </a:xfrm>
        </p:grpSpPr>
        <p:sp>
          <p:nvSpPr>
            <p:cNvPr id="906" name="Google Shape;906;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5527882" y="4274508"/>
            <a:ext cx="419662" cy="349543"/>
            <a:chOff x="3236425" y="5001950"/>
            <a:chExt cx="499300" cy="415875"/>
          </a:xfrm>
        </p:grpSpPr>
        <p:sp>
          <p:nvSpPr>
            <p:cNvPr id="910" name="Google Shape;910;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6143002" y="4256585"/>
            <a:ext cx="319369" cy="380263"/>
            <a:chOff x="3968275" y="4980625"/>
            <a:chExt cx="379975" cy="452425"/>
          </a:xfrm>
        </p:grpSpPr>
        <p:sp>
          <p:nvSpPr>
            <p:cNvPr id="917" name="Google Shape;917;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8"/>
          <p:cNvGrpSpPr/>
          <p:nvPr/>
        </p:nvGrpSpPr>
        <p:grpSpPr>
          <a:xfrm>
            <a:off x="7798535" y="4341538"/>
            <a:ext cx="404323" cy="220085"/>
            <a:chOff x="5937975" y="5081700"/>
            <a:chExt cx="481050" cy="261850"/>
          </a:xfrm>
        </p:grpSpPr>
        <p:sp>
          <p:nvSpPr>
            <p:cNvPr id="921" name="Google Shape;921;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8"/>
          <p:cNvGrpSpPr/>
          <p:nvPr/>
        </p:nvGrpSpPr>
        <p:grpSpPr>
          <a:xfrm>
            <a:off x="8416743" y="4299072"/>
            <a:ext cx="290183" cy="333679"/>
            <a:chOff x="6673500" y="5031175"/>
            <a:chExt cx="345250" cy="397000"/>
          </a:xfrm>
        </p:grpSpPr>
        <p:sp>
          <p:nvSpPr>
            <p:cNvPr id="925" name="Google Shape;925;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8"/>
          <p:cNvGrpSpPr/>
          <p:nvPr/>
        </p:nvGrpSpPr>
        <p:grpSpPr>
          <a:xfrm>
            <a:off x="6108730" y="323717"/>
            <a:ext cx="387933" cy="345971"/>
            <a:chOff x="3927500" y="301425"/>
            <a:chExt cx="461550" cy="411625"/>
          </a:xfrm>
        </p:grpSpPr>
        <p:sp>
          <p:nvSpPr>
            <p:cNvPr id="931" name="Google Shape;931;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8"/>
          <p:cNvGrpSpPr/>
          <p:nvPr/>
        </p:nvGrpSpPr>
        <p:grpSpPr>
          <a:xfrm>
            <a:off x="8396277" y="330378"/>
            <a:ext cx="332670" cy="332670"/>
            <a:chOff x="6649150" y="309350"/>
            <a:chExt cx="395800" cy="395800"/>
          </a:xfrm>
        </p:grpSpPr>
        <p:sp>
          <p:nvSpPr>
            <p:cNvPr id="959" name="Google Shape;959;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8"/>
          <p:cNvGrpSpPr/>
          <p:nvPr/>
        </p:nvGrpSpPr>
        <p:grpSpPr>
          <a:xfrm>
            <a:off x="7828730" y="338048"/>
            <a:ext cx="337797" cy="319873"/>
            <a:chOff x="5973900" y="318475"/>
            <a:chExt cx="401900" cy="380575"/>
          </a:xfrm>
        </p:grpSpPr>
        <p:sp>
          <p:nvSpPr>
            <p:cNvPr id="983" name="Google Shape;983;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8"/>
          <p:cNvGrpSpPr/>
          <p:nvPr/>
        </p:nvGrpSpPr>
        <p:grpSpPr>
          <a:xfrm>
            <a:off x="3873883" y="851341"/>
            <a:ext cx="342882" cy="418128"/>
            <a:chOff x="1268550" y="929175"/>
            <a:chExt cx="407950" cy="497475"/>
          </a:xfrm>
        </p:grpSpPr>
        <p:sp>
          <p:nvSpPr>
            <p:cNvPr id="998" name="Google Shape;998;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8359947" y="867205"/>
            <a:ext cx="405331" cy="388962"/>
            <a:chOff x="6605925" y="948050"/>
            <a:chExt cx="482250" cy="462775"/>
          </a:xfrm>
        </p:grpSpPr>
        <p:sp>
          <p:nvSpPr>
            <p:cNvPr id="1002" name="Google Shape;1002;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8"/>
          <p:cNvGrpSpPr/>
          <p:nvPr/>
        </p:nvGrpSpPr>
        <p:grpSpPr>
          <a:xfrm>
            <a:off x="8454629" y="2019174"/>
            <a:ext cx="215966" cy="342399"/>
            <a:chOff x="6718575" y="2318625"/>
            <a:chExt cx="256950" cy="407375"/>
          </a:xfrm>
        </p:grpSpPr>
        <p:sp>
          <p:nvSpPr>
            <p:cNvPr id="1009" name="Google Shape;1009;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556018" y="2646082"/>
            <a:ext cx="363369" cy="221115"/>
            <a:chOff x="3269900" y="3064500"/>
            <a:chExt cx="432325" cy="263075"/>
          </a:xfrm>
        </p:grpSpPr>
        <p:sp>
          <p:nvSpPr>
            <p:cNvPr id="1018" name="Google Shape;1018;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8"/>
          <p:cNvGrpSpPr/>
          <p:nvPr/>
        </p:nvGrpSpPr>
        <p:grpSpPr>
          <a:xfrm>
            <a:off x="8430044" y="2578526"/>
            <a:ext cx="265115" cy="372594"/>
            <a:chOff x="6689325" y="2984125"/>
            <a:chExt cx="315425" cy="443300"/>
          </a:xfrm>
        </p:grpSpPr>
        <p:sp>
          <p:nvSpPr>
            <p:cNvPr id="1022" name="Google Shape;1022;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8"/>
          <p:cNvGrpSpPr/>
          <p:nvPr/>
        </p:nvGrpSpPr>
        <p:grpSpPr>
          <a:xfrm>
            <a:off x="4478770" y="3673194"/>
            <a:ext cx="256416" cy="414535"/>
            <a:chOff x="1988225" y="4286525"/>
            <a:chExt cx="305075" cy="493200"/>
          </a:xfrm>
        </p:grpSpPr>
        <p:sp>
          <p:nvSpPr>
            <p:cNvPr id="1028" name="Google Shape;1028;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5022762" y="3702359"/>
            <a:ext cx="309640" cy="392030"/>
            <a:chOff x="2635450" y="4321225"/>
            <a:chExt cx="368400" cy="466425"/>
          </a:xfrm>
        </p:grpSpPr>
        <p:sp>
          <p:nvSpPr>
            <p:cNvPr id="1036" name="Google Shape;1036;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8"/>
          <p:cNvGrpSpPr/>
          <p:nvPr/>
        </p:nvGrpSpPr>
        <p:grpSpPr>
          <a:xfrm>
            <a:off x="8391171" y="3692630"/>
            <a:ext cx="342882" cy="383835"/>
            <a:chOff x="6643075" y="4309650"/>
            <a:chExt cx="407950" cy="456675"/>
          </a:xfrm>
        </p:grpSpPr>
        <p:sp>
          <p:nvSpPr>
            <p:cNvPr id="1043" name="Google Shape;1043;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7206444" y="4234585"/>
            <a:ext cx="452420" cy="433992"/>
            <a:chOff x="5233525" y="4954450"/>
            <a:chExt cx="538275" cy="516350"/>
          </a:xfrm>
        </p:grpSpPr>
        <p:sp>
          <p:nvSpPr>
            <p:cNvPr id="1053" name="Google Shape;1053;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6637363" y="4242254"/>
            <a:ext cx="460615" cy="418653"/>
            <a:chOff x="4556450" y="4963575"/>
            <a:chExt cx="548025" cy="498100"/>
          </a:xfrm>
        </p:grpSpPr>
        <p:sp>
          <p:nvSpPr>
            <p:cNvPr id="1065" name="Google Shape;1065;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3254645" y="4332839"/>
            <a:ext cx="445255" cy="246182"/>
            <a:chOff x="531800" y="5071350"/>
            <a:chExt cx="529750" cy="292900"/>
          </a:xfrm>
        </p:grpSpPr>
        <p:sp>
          <p:nvSpPr>
            <p:cNvPr id="1071" name="Google Shape;1071;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8"/>
          <p:cNvSpPr txBox="1">
            <a:spLocks noGrp="1"/>
          </p:cNvSpPr>
          <p:nvPr>
            <p:ph type="sldNum" idx="12"/>
          </p:nvPr>
        </p:nvSpPr>
        <p:spPr>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79</a:t>
            </a:fld>
            <a:endParaRPr/>
          </a:p>
        </p:txBody>
      </p:sp>
      <p:sp>
        <p:nvSpPr>
          <p:cNvPr id="1079" name="Google Shape;1079;p48"/>
          <p:cNvSpPr txBox="1"/>
          <p:nvPr/>
        </p:nvSpPr>
        <p:spPr>
          <a:xfrm>
            <a:off x="495575" y="1196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22222"/>
                </a:solidFill>
                <a:latin typeface="Roboto"/>
                <a:ea typeface="Roboto"/>
                <a:cs typeface="Roboto"/>
                <a:sym typeface="Roboto"/>
              </a:rPr>
              <a:t>SlidesCarnival icons are editable shapes</a:t>
            </a:r>
            <a:r>
              <a:rPr lang="en" sz="900">
                <a:solidFill>
                  <a:srgbClr val="222222"/>
                </a:solidFill>
                <a:latin typeface="Roboto"/>
                <a:ea typeface="Roboto"/>
                <a:cs typeface="Roboto"/>
                <a:sym typeface="Roboto"/>
              </a:rPr>
              <a:t>. </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900">
                <a:solidFill>
                  <a:srgbClr val="222222"/>
                </a:solidFill>
                <a:latin typeface="Roboto"/>
                <a:ea typeface="Roboto"/>
                <a:cs typeface="Roboto"/>
                <a:sym typeface="Roboto"/>
              </a:rPr>
              <a:t>This means that you can:</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Resize them without losing quality.</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Change line color, width and style.</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Isn’t that nice? :)</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Examples:</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p:txBody>
      </p:sp>
      <p:grpSp>
        <p:nvGrpSpPr>
          <p:cNvPr id="1080" name="Google Shape;1080;p48"/>
          <p:cNvGrpSpPr/>
          <p:nvPr/>
        </p:nvGrpSpPr>
        <p:grpSpPr>
          <a:xfrm>
            <a:off x="1490894" y="2688175"/>
            <a:ext cx="433992" cy="422729"/>
            <a:chOff x="5916675" y="927975"/>
            <a:chExt cx="516350" cy="502950"/>
          </a:xfrm>
        </p:grpSpPr>
        <p:sp>
          <p:nvSpPr>
            <p:cNvPr id="1081" name="Google Shape;108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8"/>
          <p:cNvGrpSpPr/>
          <p:nvPr/>
        </p:nvGrpSpPr>
        <p:grpSpPr>
          <a:xfrm>
            <a:off x="606914" y="3394077"/>
            <a:ext cx="1079481" cy="1051467"/>
            <a:chOff x="5916675" y="927975"/>
            <a:chExt cx="516350" cy="502950"/>
          </a:xfrm>
        </p:grpSpPr>
        <p:sp>
          <p:nvSpPr>
            <p:cNvPr id="1084" name="Google Shape;108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8"/>
          <p:cNvGrpSpPr/>
          <p:nvPr/>
        </p:nvGrpSpPr>
        <p:grpSpPr>
          <a:xfrm>
            <a:off x="607057" y="2688175"/>
            <a:ext cx="433992" cy="422729"/>
            <a:chOff x="5916675" y="927975"/>
            <a:chExt cx="516350" cy="502950"/>
          </a:xfrm>
        </p:grpSpPr>
        <p:sp>
          <p:nvSpPr>
            <p:cNvPr id="1087" name="Google Shape;1087;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48"/>
          <p:cNvSpPr/>
          <p:nvPr/>
        </p:nvSpPr>
        <p:spPr>
          <a:xfrm>
            <a:off x="1683055"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99218"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084753" y="3982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6" name="Picture 2" descr="F:\VIT\BOOKS AND REFERENCES\7. FALL SEMESTER 2022-23\Cyclistic-Bike-Share\vault\North_America_Bicycle_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52" y="555526"/>
            <a:ext cx="7842676" cy="409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38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pSp>
        <p:nvGrpSpPr>
          <p:cNvPr id="1096" name="Google Shape;1096;p49"/>
          <p:cNvGrpSpPr/>
          <p:nvPr/>
        </p:nvGrpSpPr>
        <p:grpSpPr>
          <a:xfrm>
            <a:off x="3058888" y="1550127"/>
            <a:ext cx="445718" cy="445753"/>
            <a:chOff x="3706812" y="1035050"/>
            <a:chExt cx="4792662" cy="4787899"/>
          </a:xfrm>
        </p:grpSpPr>
        <p:sp>
          <p:nvSpPr>
            <p:cNvPr id="1097" name="Google Shape;109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3" name="Google Shape;1103;p49"/>
          <p:cNvGrpSpPr/>
          <p:nvPr/>
        </p:nvGrpSpPr>
        <p:grpSpPr>
          <a:xfrm>
            <a:off x="1779393" y="1550157"/>
            <a:ext cx="443331" cy="445437"/>
            <a:chOff x="1400175" y="1220787"/>
            <a:chExt cx="4473575" cy="4476750"/>
          </a:xfrm>
        </p:grpSpPr>
        <p:sp>
          <p:nvSpPr>
            <p:cNvPr id="1104" name="Google Shape;110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8" name="Google Shape;1108;p49"/>
          <p:cNvGrpSpPr/>
          <p:nvPr/>
        </p:nvGrpSpPr>
        <p:grpSpPr>
          <a:xfrm>
            <a:off x="1138046" y="1550171"/>
            <a:ext cx="446045" cy="445465"/>
            <a:chOff x="1649412" y="927100"/>
            <a:chExt cx="5011737" cy="5016500"/>
          </a:xfrm>
        </p:grpSpPr>
        <p:sp>
          <p:nvSpPr>
            <p:cNvPr id="1109" name="Google Shape;110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2" name="Google Shape;1112;p49"/>
          <p:cNvGrpSpPr/>
          <p:nvPr/>
        </p:nvGrpSpPr>
        <p:grpSpPr>
          <a:xfrm>
            <a:off x="2418397" y="1550424"/>
            <a:ext cx="444870" cy="445286"/>
            <a:chOff x="1301750" y="920750"/>
            <a:chExt cx="5095875" cy="5100637"/>
          </a:xfrm>
        </p:grpSpPr>
        <p:sp>
          <p:nvSpPr>
            <p:cNvPr id="1113" name="Google Shape;111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8" name="Google Shape;1118;p49"/>
          <p:cNvGrpSpPr/>
          <p:nvPr/>
        </p:nvGrpSpPr>
        <p:grpSpPr>
          <a:xfrm>
            <a:off x="4341570" y="1550333"/>
            <a:ext cx="445621" cy="445591"/>
            <a:chOff x="5732756" y="2682276"/>
            <a:chExt cx="719905" cy="719856"/>
          </a:xfrm>
        </p:grpSpPr>
        <p:sp>
          <p:nvSpPr>
            <p:cNvPr id="1119" name="Google Shape;111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2" name="Google Shape;1122;p49"/>
          <p:cNvGrpSpPr/>
          <p:nvPr/>
        </p:nvGrpSpPr>
        <p:grpSpPr>
          <a:xfrm>
            <a:off x="4982887" y="1550327"/>
            <a:ext cx="445627" cy="445604"/>
            <a:chOff x="6768809" y="2682265"/>
            <a:chExt cx="719915" cy="719877"/>
          </a:xfrm>
        </p:grpSpPr>
        <p:sp>
          <p:nvSpPr>
            <p:cNvPr id="1123" name="Google Shape;112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7" name="Google Shape;1127;p49"/>
          <p:cNvGrpSpPr/>
          <p:nvPr/>
        </p:nvGrpSpPr>
        <p:grpSpPr>
          <a:xfrm>
            <a:off x="5624209" y="1550356"/>
            <a:ext cx="445753" cy="445545"/>
            <a:chOff x="7804870" y="2682313"/>
            <a:chExt cx="720118" cy="719782"/>
          </a:xfrm>
        </p:grpSpPr>
        <p:sp>
          <p:nvSpPr>
            <p:cNvPr id="1128" name="Google Shape;112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6265657" y="1550125"/>
            <a:ext cx="446293" cy="446006"/>
            <a:chOff x="8841135" y="2681940"/>
            <a:chExt cx="720990" cy="720527"/>
          </a:xfrm>
        </p:grpSpPr>
        <p:sp>
          <p:nvSpPr>
            <p:cNvPr id="1134" name="Google Shape;113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0" name="Google Shape;1140;p49"/>
          <p:cNvGrpSpPr/>
          <p:nvPr/>
        </p:nvGrpSpPr>
        <p:grpSpPr>
          <a:xfrm>
            <a:off x="3699655" y="1550057"/>
            <a:ext cx="445260" cy="445260"/>
            <a:chOff x="4103687" y="1439862"/>
            <a:chExt cx="3986212" cy="3986211"/>
          </a:xfrm>
        </p:grpSpPr>
        <p:sp>
          <p:nvSpPr>
            <p:cNvPr id="1141" name="Google Shape;114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3" name="Google Shape;1143;p49"/>
          <p:cNvGrpSpPr/>
          <p:nvPr/>
        </p:nvGrpSpPr>
        <p:grpSpPr>
          <a:xfrm>
            <a:off x="6907645" y="1550361"/>
            <a:ext cx="445803" cy="445535"/>
            <a:chOff x="9878272" y="2682320"/>
            <a:chExt cx="720199" cy="719767"/>
          </a:xfrm>
        </p:grpSpPr>
        <p:sp>
          <p:nvSpPr>
            <p:cNvPr id="1144" name="Google Shape;114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7" name="Google Shape;1147;p49"/>
          <p:cNvGrpSpPr/>
          <p:nvPr/>
        </p:nvGrpSpPr>
        <p:grpSpPr>
          <a:xfrm>
            <a:off x="7549143" y="1550278"/>
            <a:ext cx="445700" cy="445701"/>
            <a:chOff x="10914618" y="2682187"/>
            <a:chExt cx="720033" cy="720033"/>
          </a:xfrm>
        </p:grpSpPr>
        <p:sp>
          <p:nvSpPr>
            <p:cNvPr id="1148" name="Google Shape;114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49"/>
          <p:cNvGrpSpPr/>
          <p:nvPr/>
        </p:nvGrpSpPr>
        <p:grpSpPr>
          <a:xfrm>
            <a:off x="1772664" y="843057"/>
            <a:ext cx="361521" cy="445816"/>
            <a:chOff x="1582665" y="1011072"/>
            <a:chExt cx="584040" cy="720220"/>
          </a:xfrm>
        </p:grpSpPr>
        <p:sp>
          <p:nvSpPr>
            <p:cNvPr id="1155" name="Google Shape;115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0" name="Google Shape;1160;p49"/>
          <p:cNvGrpSpPr/>
          <p:nvPr/>
        </p:nvGrpSpPr>
        <p:grpSpPr>
          <a:xfrm>
            <a:off x="2374048" y="843078"/>
            <a:ext cx="379481" cy="445796"/>
            <a:chOff x="2554206" y="1011105"/>
            <a:chExt cx="613055" cy="720187"/>
          </a:xfrm>
        </p:grpSpPr>
        <p:sp>
          <p:nvSpPr>
            <p:cNvPr id="1161" name="Google Shape;116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4" name="Google Shape;1164;p49"/>
          <p:cNvGrpSpPr/>
          <p:nvPr/>
        </p:nvGrpSpPr>
        <p:grpSpPr>
          <a:xfrm>
            <a:off x="6922223" y="797418"/>
            <a:ext cx="460705" cy="491455"/>
            <a:chOff x="9901824" y="937343"/>
            <a:chExt cx="744273" cy="793950"/>
          </a:xfrm>
        </p:grpSpPr>
        <p:grpSp>
          <p:nvGrpSpPr>
            <p:cNvPr id="1165" name="Google Shape;1165;p49"/>
            <p:cNvGrpSpPr/>
            <p:nvPr/>
          </p:nvGrpSpPr>
          <p:grpSpPr>
            <a:xfrm>
              <a:off x="9901824" y="937343"/>
              <a:ext cx="744273" cy="793950"/>
              <a:chOff x="9901824" y="937343"/>
              <a:chExt cx="744273" cy="793950"/>
            </a:xfrm>
          </p:grpSpPr>
          <p:sp>
            <p:nvSpPr>
              <p:cNvPr id="1166" name="Google Shape;116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6" name="Google Shape;117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2" name="Google Shape;1182;p49"/>
          <p:cNvGrpSpPr/>
          <p:nvPr/>
        </p:nvGrpSpPr>
        <p:grpSpPr>
          <a:xfrm>
            <a:off x="2993392" y="843244"/>
            <a:ext cx="369868" cy="445629"/>
            <a:chOff x="3554761" y="1011374"/>
            <a:chExt cx="597525" cy="719918"/>
          </a:xfrm>
        </p:grpSpPr>
        <p:sp>
          <p:nvSpPr>
            <p:cNvPr id="1183" name="Google Shape;118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7" name="Google Shape;1187;p49"/>
          <p:cNvGrpSpPr/>
          <p:nvPr/>
        </p:nvGrpSpPr>
        <p:grpSpPr>
          <a:xfrm>
            <a:off x="3603122" y="843032"/>
            <a:ext cx="370755" cy="445841"/>
            <a:chOff x="4539787" y="1011032"/>
            <a:chExt cx="598958" cy="720261"/>
          </a:xfrm>
        </p:grpSpPr>
        <p:sp>
          <p:nvSpPr>
            <p:cNvPr id="1188" name="Google Shape;118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49"/>
          <p:cNvGrpSpPr/>
          <p:nvPr/>
        </p:nvGrpSpPr>
        <p:grpSpPr>
          <a:xfrm>
            <a:off x="4213740" y="843140"/>
            <a:ext cx="366917" cy="445733"/>
            <a:chOff x="5526246" y="1011207"/>
            <a:chExt cx="592758" cy="720086"/>
          </a:xfrm>
        </p:grpSpPr>
        <p:sp>
          <p:nvSpPr>
            <p:cNvPr id="1194" name="Google Shape;119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1168508" y="843134"/>
            <a:ext cx="364294" cy="445740"/>
            <a:chOff x="606645" y="1011196"/>
            <a:chExt cx="588520" cy="720096"/>
          </a:xfrm>
        </p:grpSpPr>
        <p:sp>
          <p:nvSpPr>
            <p:cNvPr id="1201" name="Google Shape;120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5" name="Google Shape;1205;p49"/>
          <p:cNvGrpSpPr/>
          <p:nvPr/>
        </p:nvGrpSpPr>
        <p:grpSpPr>
          <a:xfrm>
            <a:off x="7622791" y="843111"/>
            <a:ext cx="298405" cy="445762"/>
            <a:chOff x="11033597" y="1011159"/>
            <a:chExt cx="482075" cy="720133"/>
          </a:xfrm>
        </p:grpSpPr>
        <p:sp>
          <p:nvSpPr>
            <p:cNvPr id="1206" name="Google Shape;120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9" name="Google Shape;120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10" name="Google Shape;1210;p49"/>
          <p:cNvGrpSpPr/>
          <p:nvPr/>
        </p:nvGrpSpPr>
        <p:grpSpPr>
          <a:xfrm>
            <a:off x="6221656" y="797418"/>
            <a:ext cx="460705" cy="491455"/>
            <a:chOff x="8770051" y="937343"/>
            <a:chExt cx="744273" cy="793950"/>
          </a:xfrm>
        </p:grpSpPr>
        <p:sp>
          <p:nvSpPr>
            <p:cNvPr id="1211" name="Google Shape;121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6" name="Google Shape;1216;p49"/>
            <p:cNvGrpSpPr/>
            <p:nvPr/>
          </p:nvGrpSpPr>
          <p:grpSpPr>
            <a:xfrm>
              <a:off x="8770051" y="937343"/>
              <a:ext cx="744273" cy="793950"/>
              <a:chOff x="6565437" y="1588001"/>
              <a:chExt cx="744273" cy="793950"/>
            </a:xfrm>
          </p:grpSpPr>
          <p:sp>
            <p:nvSpPr>
              <p:cNvPr id="1217" name="Google Shape;121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7" name="Google Shape;1227;p49"/>
          <p:cNvGrpSpPr/>
          <p:nvPr/>
        </p:nvGrpSpPr>
        <p:grpSpPr>
          <a:xfrm>
            <a:off x="4820520" y="797418"/>
            <a:ext cx="460705" cy="491455"/>
            <a:chOff x="6506504" y="937343"/>
            <a:chExt cx="744273" cy="793950"/>
          </a:xfrm>
        </p:grpSpPr>
        <p:sp>
          <p:nvSpPr>
            <p:cNvPr id="1228" name="Google Shape;122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1" name="Google Shape;1231;p49"/>
            <p:cNvGrpSpPr/>
            <p:nvPr/>
          </p:nvGrpSpPr>
          <p:grpSpPr>
            <a:xfrm>
              <a:off x="6506504" y="937343"/>
              <a:ext cx="744273" cy="793950"/>
              <a:chOff x="6565437" y="1588001"/>
              <a:chExt cx="744273" cy="793950"/>
            </a:xfrm>
          </p:grpSpPr>
          <p:sp>
            <p:nvSpPr>
              <p:cNvPr id="1232" name="Google Shape;123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2" name="Google Shape;1242;p49"/>
          <p:cNvGrpSpPr/>
          <p:nvPr/>
        </p:nvGrpSpPr>
        <p:grpSpPr>
          <a:xfrm>
            <a:off x="5521088" y="797418"/>
            <a:ext cx="460705" cy="491455"/>
            <a:chOff x="7638277" y="937343"/>
            <a:chExt cx="744273" cy="793950"/>
          </a:xfrm>
        </p:grpSpPr>
        <p:sp>
          <p:nvSpPr>
            <p:cNvPr id="1243" name="Google Shape;124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6" name="Google Shape;124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7" name="Google Shape;1247;p49"/>
            <p:cNvGrpSpPr/>
            <p:nvPr/>
          </p:nvGrpSpPr>
          <p:grpSpPr>
            <a:xfrm>
              <a:off x="7638277" y="937343"/>
              <a:ext cx="744273" cy="793950"/>
              <a:chOff x="6565437" y="1588001"/>
              <a:chExt cx="744273" cy="793950"/>
            </a:xfrm>
          </p:grpSpPr>
          <p:sp>
            <p:nvSpPr>
              <p:cNvPr id="1248" name="Google Shape;124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8" name="Google Shape;1258;p49"/>
          <p:cNvGrpSpPr/>
          <p:nvPr/>
        </p:nvGrpSpPr>
        <p:grpSpPr>
          <a:xfrm>
            <a:off x="3061198" y="2986973"/>
            <a:ext cx="445779" cy="400764"/>
            <a:chOff x="3778727" y="4460423"/>
            <a:chExt cx="720160" cy="647438"/>
          </a:xfrm>
        </p:grpSpPr>
        <p:sp>
          <p:nvSpPr>
            <p:cNvPr id="1259" name="Google Shape;125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6" name="Google Shape;1266;p49"/>
          <p:cNvGrpSpPr/>
          <p:nvPr/>
        </p:nvGrpSpPr>
        <p:grpSpPr>
          <a:xfrm>
            <a:off x="1138083" y="2972048"/>
            <a:ext cx="445680" cy="430613"/>
            <a:chOff x="557494" y="4436312"/>
            <a:chExt cx="720000" cy="695660"/>
          </a:xfrm>
        </p:grpSpPr>
        <p:sp>
          <p:nvSpPr>
            <p:cNvPr id="1267" name="Google Shape;126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1" name="Google Shape;1271;p49"/>
          <p:cNvGrpSpPr/>
          <p:nvPr/>
        </p:nvGrpSpPr>
        <p:grpSpPr>
          <a:xfrm>
            <a:off x="4343305" y="2964459"/>
            <a:ext cx="445833" cy="445792"/>
            <a:chOff x="5926265" y="4424051"/>
            <a:chExt cx="720246" cy="720181"/>
          </a:xfrm>
        </p:grpSpPr>
        <p:sp>
          <p:nvSpPr>
            <p:cNvPr id="1272" name="Google Shape;127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6" name="Google Shape;1276;p49"/>
          <p:cNvGrpSpPr/>
          <p:nvPr/>
        </p:nvGrpSpPr>
        <p:grpSpPr>
          <a:xfrm>
            <a:off x="1779066" y="2984013"/>
            <a:ext cx="445680" cy="406684"/>
            <a:chOff x="1631150" y="4455641"/>
            <a:chExt cx="720000" cy="657002"/>
          </a:xfrm>
        </p:grpSpPr>
        <p:sp>
          <p:nvSpPr>
            <p:cNvPr id="1277" name="Google Shape;127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49"/>
          <p:cNvGrpSpPr/>
          <p:nvPr/>
        </p:nvGrpSpPr>
        <p:grpSpPr>
          <a:xfrm>
            <a:off x="2420095" y="2983429"/>
            <a:ext cx="445680" cy="407853"/>
            <a:chOff x="2704878" y="4454697"/>
            <a:chExt cx="720000" cy="658889"/>
          </a:xfrm>
        </p:grpSpPr>
        <p:sp>
          <p:nvSpPr>
            <p:cNvPr id="1283" name="Google Shape;128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49"/>
          <p:cNvGrpSpPr/>
          <p:nvPr/>
        </p:nvGrpSpPr>
        <p:grpSpPr>
          <a:xfrm>
            <a:off x="3702366" y="2985387"/>
            <a:ext cx="445549" cy="403935"/>
            <a:chOff x="4852681" y="4457861"/>
            <a:chExt cx="719788" cy="652561"/>
          </a:xfrm>
        </p:grpSpPr>
        <p:sp>
          <p:nvSpPr>
            <p:cNvPr id="1290" name="Google Shape;129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2" name="Google Shape;129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3" name="Google Shape;1293;p49"/>
          <p:cNvGrpSpPr/>
          <p:nvPr/>
        </p:nvGrpSpPr>
        <p:grpSpPr>
          <a:xfrm>
            <a:off x="4984527" y="2975824"/>
            <a:ext cx="445818" cy="423063"/>
            <a:chOff x="7000306" y="4442411"/>
            <a:chExt cx="720224" cy="683463"/>
          </a:xfrm>
        </p:grpSpPr>
        <p:sp>
          <p:nvSpPr>
            <p:cNvPr id="1294" name="Google Shape;129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8" name="Google Shape;129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9" name="Google Shape;1299;p49"/>
          <p:cNvGrpSpPr/>
          <p:nvPr/>
        </p:nvGrpSpPr>
        <p:grpSpPr>
          <a:xfrm>
            <a:off x="5625735" y="2973621"/>
            <a:ext cx="445779" cy="427468"/>
            <a:chOff x="8074325" y="4438852"/>
            <a:chExt cx="720160" cy="690579"/>
          </a:xfrm>
        </p:grpSpPr>
        <p:sp>
          <p:nvSpPr>
            <p:cNvPr id="1300" name="Google Shape;130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5" name="Google Shape;130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6" name="Google Shape;1306;p49"/>
          <p:cNvGrpSpPr/>
          <p:nvPr/>
        </p:nvGrpSpPr>
        <p:grpSpPr>
          <a:xfrm>
            <a:off x="6908080" y="2987570"/>
            <a:ext cx="445629" cy="399565"/>
            <a:chOff x="9878975" y="4425243"/>
            <a:chExt cx="719918" cy="645502"/>
          </a:xfrm>
        </p:grpSpPr>
        <p:sp>
          <p:nvSpPr>
            <p:cNvPr id="1307" name="Google Shape;130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0" name="Google Shape;1310;p49"/>
          <p:cNvGrpSpPr/>
          <p:nvPr/>
        </p:nvGrpSpPr>
        <p:grpSpPr>
          <a:xfrm>
            <a:off x="7549097" y="2976371"/>
            <a:ext cx="445785" cy="421964"/>
            <a:chOff x="10914544" y="4407150"/>
            <a:chExt cx="720170" cy="681687"/>
          </a:xfrm>
        </p:grpSpPr>
        <p:sp>
          <p:nvSpPr>
            <p:cNvPr id="1311" name="Google Shape;131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5" name="Google Shape;1315;p49"/>
          <p:cNvGrpSpPr/>
          <p:nvPr/>
        </p:nvGrpSpPr>
        <p:grpSpPr>
          <a:xfrm>
            <a:off x="6266887" y="2984485"/>
            <a:ext cx="445805" cy="405735"/>
            <a:chOff x="8843122" y="4420259"/>
            <a:chExt cx="720202" cy="655469"/>
          </a:xfrm>
        </p:grpSpPr>
        <p:sp>
          <p:nvSpPr>
            <p:cNvPr id="1316" name="Google Shape;131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2" name="Google Shape;1322;p49"/>
          <p:cNvGrpSpPr/>
          <p:nvPr/>
        </p:nvGrpSpPr>
        <p:grpSpPr>
          <a:xfrm>
            <a:off x="3069757" y="2283047"/>
            <a:ext cx="445812" cy="394518"/>
            <a:chOff x="1510757" y="3225422"/>
            <a:chExt cx="720214" cy="637347"/>
          </a:xfrm>
        </p:grpSpPr>
        <p:sp>
          <p:nvSpPr>
            <p:cNvPr id="1323" name="Google Shape;132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3761148" y="2300567"/>
            <a:ext cx="445767" cy="359478"/>
            <a:chOff x="2595501" y="3253725"/>
            <a:chExt cx="720141" cy="580739"/>
          </a:xfrm>
        </p:grpSpPr>
        <p:sp>
          <p:nvSpPr>
            <p:cNvPr id="1331" name="Google Shape;133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5" name="Google Shape;1335;p49"/>
          <p:cNvGrpSpPr/>
          <p:nvPr/>
        </p:nvGrpSpPr>
        <p:grpSpPr>
          <a:xfrm>
            <a:off x="5143819" y="2257535"/>
            <a:ext cx="443879" cy="445541"/>
            <a:chOff x="4764809" y="3184208"/>
            <a:chExt cx="717090" cy="719775"/>
          </a:xfrm>
        </p:grpSpPr>
        <p:sp>
          <p:nvSpPr>
            <p:cNvPr id="1336" name="Google Shape;133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9" name="Google Shape;1339;p49"/>
          <p:cNvGrpSpPr/>
          <p:nvPr/>
        </p:nvGrpSpPr>
        <p:grpSpPr>
          <a:xfrm>
            <a:off x="4452495" y="2286500"/>
            <a:ext cx="445746" cy="387612"/>
            <a:chOff x="3680173" y="3231000"/>
            <a:chExt cx="720106" cy="626190"/>
          </a:xfrm>
        </p:grpSpPr>
        <p:sp>
          <p:nvSpPr>
            <p:cNvPr id="1340" name="Google Shape;134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6524582" y="2257496"/>
            <a:ext cx="443283" cy="445620"/>
            <a:chOff x="6931035" y="3184144"/>
            <a:chExt cx="716128" cy="719903"/>
          </a:xfrm>
        </p:grpSpPr>
        <p:sp>
          <p:nvSpPr>
            <p:cNvPr id="1344" name="Google Shape;134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8" name="Google Shape;1348;p49"/>
          <p:cNvGrpSpPr/>
          <p:nvPr/>
        </p:nvGrpSpPr>
        <p:grpSpPr>
          <a:xfrm>
            <a:off x="5833276" y="2257448"/>
            <a:ext cx="445727" cy="445714"/>
            <a:chOff x="5846429" y="3184067"/>
            <a:chExt cx="720076" cy="720055"/>
          </a:xfrm>
        </p:grpSpPr>
        <p:sp>
          <p:nvSpPr>
            <p:cNvPr id="1349" name="Google Shape;134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3" name="Google Shape;1353;p49"/>
          <p:cNvGrpSpPr/>
          <p:nvPr/>
        </p:nvGrpSpPr>
        <p:grpSpPr>
          <a:xfrm>
            <a:off x="2520481" y="2257393"/>
            <a:ext cx="303698" cy="445825"/>
            <a:chOff x="655600" y="3183978"/>
            <a:chExt cx="490627" cy="720234"/>
          </a:xfrm>
        </p:grpSpPr>
        <p:sp>
          <p:nvSpPr>
            <p:cNvPr id="1354" name="Google Shape;135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49"/>
          <p:cNvGrpSpPr/>
          <p:nvPr/>
        </p:nvGrpSpPr>
        <p:grpSpPr>
          <a:xfrm>
            <a:off x="7213443" y="2257509"/>
            <a:ext cx="189785" cy="445592"/>
            <a:chOff x="8011692" y="3184166"/>
            <a:chExt cx="306600" cy="719859"/>
          </a:xfrm>
        </p:grpSpPr>
        <p:sp>
          <p:nvSpPr>
            <p:cNvPr id="1360" name="Google Shape;136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7648230" y="2257259"/>
            <a:ext cx="246199" cy="445516"/>
            <a:chOff x="4556125" y="630237"/>
            <a:chExt cx="3081338" cy="5568950"/>
          </a:xfrm>
        </p:grpSpPr>
        <p:sp>
          <p:nvSpPr>
            <p:cNvPr id="1367" name="Google Shape;136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4" name="Google Shape;1374;p49"/>
          <p:cNvGrpSpPr/>
          <p:nvPr/>
        </p:nvGrpSpPr>
        <p:grpSpPr>
          <a:xfrm>
            <a:off x="1829253" y="2257459"/>
            <a:ext cx="445768" cy="445697"/>
            <a:chOff x="1674084" y="3214987"/>
            <a:chExt cx="720142" cy="720027"/>
          </a:xfrm>
        </p:grpSpPr>
        <p:sp>
          <p:nvSpPr>
            <p:cNvPr id="1375" name="Google Shape;137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7" name="Google Shape;1387;p49"/>
          <p:cNvGrpSpPr/>
          <p:nvPr/>
        </p:nvGrpSpPr>
        <p:grpSpPr>
          <a:xfrm>
            <a:off x="1138094" y="2257421"/>
            <a:ext cx="445578" cy="445773"/>
            <a:chOff x="557511" y="3214925"/>
            <a:chExt cx="719836" cy="720150"/>
          </a:xfrm>
        </p:grpSpPr>
        <p:sp>
          <p:nvSpPr>
            <p:cNvPr id="1388" name="Google Shape;138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2" name="Google Shape;1392;p49"/>
          <p:cNvGrpSpPr/>
          <p:nvPr/>
        </p:nvGrpSpPr>
        <p:grpSpPr>
          <a:xfrm>
            <a:off x="1081977" y="3693756"/>
            <a:ext cx="445905" cy="400522"/>
            <a:chOff x="1147762" y="1131887"/>
            <a:chExt cx="5137150" cy="4619626"/>
          </a:xfrm>
        </p:grpSpPr>
        <p:sp>
          <p:nvSpPr>
            <p:cNvPr id="1393" name="Google Shape;139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6" name="Google Shape;1396;p49"/>
          <p:cNvGrpSpPr/>
          <p:nvPr/>
        </p:nvGrpSpPr>
        <p:grpSpPr>
          <a:xfrm>
            <a:off x="1879306" y="3687410"/>
            <a:ext cx="445901" cy="413282"/>
            <a:chOff x="1570037" y="1341437"/>
            <a:chExt cx="4943475" cy="4576762"/>
          </a:xfrm>
        </p:grpSpPr>
        <p:sp>
          <p:nvSpPr>
            <p:cNvPr id="1397" name="Google Shape;139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3" name="Google Shape;1403;p49"/>
          <p:cNvGrpSpPr/>
          <p:nvPr/>
        </p:nvGrpSpPr>
        <p:grpSpPr>
          <a:xfrm>
            <a:off x="4364629" y="3671511"/>
            <a:ext cx="441332" cy="445721"/>
            <a:chOff x="5770007" y="5489899"/>
            <a:chExt cx="712976" cy="720067"/>
          </a:xfrm>
        </p:grpSpPr>
        <p:sp>
          <p:nvSpPr>
            <p:cNvPr id="1404" name="Google Shape;140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2" name="Google Shape;1412;p49"/>
          <p:cNvGrpSpPr/>
          <p:nvPr/>
        </p:nvGrpSpPr>
        <p:grpSpPr>
          <a:xfrm>
            <a:off x="5157420" y="3693981"/>
            <a:ext cx="445651" cy="400824"/>
            <a:chOff x="7050768" y="5526199"/>
            <a:chExt cx="719953" cy="647534"/>
          </a:xfrm>
        </p:grpSpPr>
        <p:sp>
          <p:nvSpPr>
            <p:cNvPr id="1413" name="Google Shape;141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5" name="Google Shape;1425;p49"/>
          <p:cNvGrpSpPr/>
          <p:nvPr/>
        </p:nvGrpSpPr>
        <p:grpSpPr>
          <a:xfrm>
            <a:off x="6751936" y="3694051"/>
            <a:ext cx="445681" cy="400651"/>
            <a:chOff x="9626723" y="5526313"/>
            <a:chExt cx="720002" cy="647256"/>
          </a:xfrm>
        </p:grpSpPr>
        <p:sp>
          <p:nvSpPr>
            <p:cNvPr id="1426" name="Google Shape;142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8" name="Google Shape;1438;p49"/>
          <p:cNvGrpSpPr/>
          <p:nvPr/>
        </p:nvGrpSpPr>
        <p:grpSpPr>
          <a:xfrm>
            <a:off x="7549176" y="3671488"/>
            <a:ext cx="445582" cy="445743"/>
            <a:chOff x="10914672" y="5489861"/>
            <a:chExt cx="719842" cy="720102"/>
          </a:xfrm>
        </p:grpSpPr>
        <p:sp>
          <p:nvSpPr>
            <p:cNvPr id="1439" name="Google Shape;143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9"/>
          <p:cNvGrpSpPr/>
          <p:nvPr/>
        </p:nvGrpSpPr>
        <p:grpSpPr>
          <a:xfrm>
            <a:off x="5954636" y="3681752"/>
            <a:ext cx="445821" cy="425246"/>
            <a:chOff x="8338678" y="5506443"/>
            <a:chExt cx="720227" cy="686988"/>
          </a:xfrm>
        </p:grpSpPr>
        <p:sp>
          <p:nvSpPr>
            <p:cNvPr id="1452" name="Google Shape;145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8" name="Google Shape;1458;p49"/>
          <p:cNvGrpSpPr/>
          <p:nvPr/>
        </p:nvGrpSpPr>
        <p:grpSpPr>
          <a:xfrm>
            <a:off x="2676293" y="3736342"/>
            <a:ext cx="1336824" cy="316035"/>
            <a:chOff x="3042485" y="5594633"/>
            <a:chExt cx="2159652" cy="510557"/>
          </a:xfrm>
        </p:grpSpPr>
        <p:sp>
          <p:nvSpPr>
            <p:cNvPr id="1459" name="Google Shape;145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4" name="Google Shape;1474;p49"/>
          <p:cNvGrpSpPr/>
          <p:nvPr/>
        </p:nvGrpSpPr>
        <p:grpSpPr>
          <a:xfrm>
            <a:off x="1879183" y="4379878"/>
            <a:ext cx="445738" cy="442950"/>
            <a:chOff x="1442627" y="5710929"/>
            <a:chExt cx="594318" cy="590600"/>
          </a:xfrm>
        </p:grpSpPr>
        <p:sp>
          <p:nvSpPr>
            <p:cNvPr id="1475" name="Google Shape;1475;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6788033" y="4378458"/>
            <a:ext cx="373053" cy="445791"/>
            <a:chOff x="8095060" y="5664590"/>
            <a:chExt cx="497404" cy="594389"/>
          </a:xfrm>
        </p:grpSpPr>
        <p:grpSp>
          <p:nvGrpSpPr>
            <p:cNvPr id="1480" name="Google Shape;1480;p49"/>
            <p:cNvGrpSpPr/>
            <p:nvPr/>
          </p:nvGrpSpPr>
          <p:grpSpPr>
            <a:xfrm>
              <a:off x="8095060" y="5969027"/>
              <a:ext cx="497404" cy="289951"/>
              <a:chOff x="8095060" y="5969027"/>
              <a:chExt cx="497404" cy="289951"/>
            </a:xfrm>
          </p:grpSpPr>
          <p:sp>
            <p:nvSpPr>
              <p:cNvPr id="1481" name="Google Shape;1481;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8095060" y="5867832"/>
              <a:ext cx="497404" cy="289312"/>
              <a:chOff x="8095060" y="5867832"/>
              <a:chExt cx="497404" cy="289312"/>
            </a:xfrm>
          </p:grpSpPr>
          <p:sp>
            <p:nvSpPr>
              <p:cNvPr id="1485" name="Google Shape;1485;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8095060" y="5765998"/>
              <a:ext cx="497404" cy="289312"/>
              <a:chOff x="8095060" y="5765998"/>
              <a:chExt cx="497404" cy="289312"/>
            </a:xfrm>
          </p:grpSpPr>
          <p:sp>
            <p:nvSpPr>
              <p:cNvPr id="1489" name="Google Shape;1489;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8095060" y="5664590"/>
              <a:ext cx="497404" cy="290164"/>
              <a:chOff x="8095060" y="5664590"/>
              <a:chExt cx="497404" cy="290164"/>
            </a:xfrm>
          </p:grpSpPr>
          <p:sp>
            <p:nvSpPr>
              <p:cNvPr id="1493" name="Google Shape;1493;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6" name="Google Shape;1496;p49"/>
          <p:cNvGrpSpPr/>
          <p:nvPr/>
        </p:nvGrpSpPr>
        <p:grpSpPr>
          <a:xfrm>
            <a:off x="2870825" y="4378486"/>
            <a:ext cx="557162" cy="445734"/>
            <a:chOff x="4607809" y="5664627"/>
            <a:chExt cx="742883" cy="594312"/>
          </a:xfrm>
        </p:grpSpPr>
        <p:sp>
          <p:nvSpPr>
            <p:cNvPr id="1497" name="Google Shape;1497;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3973890" y="4378543"/>
            <a:ext cx="1079865" cy="445620"/>
            <a:chOff x="2571250" y="5664711"/>
            <a:chExt cx="1439820" cy="594160"/>
          </a:xfrm>
        </p:grpSpPr>
        <p:sp>
          <p:nvSpPr>
            <p:cNvPr id="1506" name="Google Shape;1506;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8" name="Google Shape;1508;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0" name="Google Shape;1510;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2" name="Google Shape;1512;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4" name="Google Shape;1514;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0" name="Google Shape;1530;p49"/>
          <p:cNvGrpSpPr/>
          <p:nvPr/>
        </p:nvGrpSpPr>
        <p:grpSpPr>
          <a:xfrm>
            <a:off x="5599659" y="4378335"/>
            <a:ext cx="642470" cy="446036"/>
            <a:chOff x="6332670" y="5663946"/>
            <a:chExt cx="856627" cy="594715"/>
          </a:xfrm>
        </p:grpSpPr>
        <p:grpSp>
          <p:nvGrpSpPr>
            <p:cNvPr id="1531" name="Google Shape;1531;p49"/>
            <p:cNvGrpSpPr/>
            <p:nvPr/>
          </p:nvGrpSpPr>
          <p:grpSpPr>
            <a:xfrm>
              <a:off x="6392364" y="5663946"/>
              <a:ext cx="796933" cy="185801"/>
              <a:chOff x="3321050" y="1066800"/>
              <a:chExt cx="6505573" cy="1508125"/>
            </a:xfrm>
          </p:grpSpPr>
          <p:sp>
            <p:nvSpPr>
              <p:cNvPr id="1532" name="Google Shape;153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4" name="Google Shape;1534;p49"/>
            <p:cNvGrpSpPr/>
            <p:nvPr/>
          </p:nvGrpSpPr>
          <p:grpSpPr>
            <a:xfrm flipH="1">
              <a:off x="6332670" y="5868403"/>
              <a:ext cx="796933" cy="185801"/>
              <a:chOff x="3321050" y="1066800"/>
              <a:chExt cx="6505573" cy="1508125"/>
            </a:xfrm>
          </p:grpSpPr>
          <p:sp>
            <p:nvSpPr>
              <p:cNvPr id="1535" name="Google Shape;153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9"/>
            <p:cNvGrpSpPr/>
            <p:nvPr/>
          </p:nvGrpSpPr>
          <p:grpSpPr>
            <a:xfrm>
              <a:off x="6392364" y="6072860"/>
              <a:ext cx="796933" cy="185801"/>
              <a:chOff x="3321050" y="1066800"/>
              <a:chExt cx="6505573" cy="1508125"/>
            </a:xfrm>
          </p:grpSpPr>
          <p:sp>
            <p:nvSpPr>
              <p:cNvPr id="1538" name="Google Shape;1538;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1" name="Google Shape;1541;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80</a:t>
            </a:fld>
            <a:endParaRPr/>
          </a:p>
        </p:txBody>
      </p:sp>
      <p:sp>
        <p:nvSpPr>
          <p:cNvPr id="1540" name="Google Shape;1540;p49"/>
          <p:cNvSpPr txBox="1">
            <a:spLocks noGrp="1"/>
          </p:cNvSpPr>
          <p:nvPr>
            <p:ph type="title" idx="4294967295"/>
          </p:nvPr>
        </p:nvSpPr>
        <p:spPr>
          <a:xfrm>
            <a:off x="1938338" y="249238"/>
            <a:ext cx="7205662" cy="396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rPr>
              <a:t>Diagrams and infographics</a:t>
            </a:r>
            <a:endParaRPr sz="20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5"/>
        <p:cNvGrpSpPr/>
        <p:nvPr/>
      </p:nvGrpSpPr>
      <p:grpSpPr>
        <a:xfrm>
          <a:off x="0" y="0"/>
          <a:ext cx="0" cy="0"/>
          <a:chOff x="0" y="0"/>
          <a:chExt cx="0" cy="0"/>
        </a:xfrm>
      </p:grpSpPr>
      <p:sp>
        <p:nvSpPr>
          <p:cNvPr id="1546" name="Google Shape;1546;p50"/>
          <p:cNvSpPr txBox="1"/>
          <p:nvPr/>
        </p:nvSpPr>
        <p:spPr>
          <a:xfrm>
            <a:off x="1036700" y="990475"/>
            <a:ext cx="62871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You can also use any emoji as an icon!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And of course it resizes without losing quality.</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How? Follow Google instructions https://twitter.com/googledocs/status/730087240156643328</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p:txBody>
      </p:sp>
      <p:sp>
        <p:nvSpPr>
          <p:cNvPr id="1547" name="Google Shape;1547;p50"/>
          <p:cNvSpPr txBox="1"/>
          <p:nvPr/>
        </p:nvSpPr>
        <p:spPr>
          <a:xfrm>
            <a:off x="1036700" y="2450450"/>
            <a:ext cx="76428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dirty="0">
                <a:solidFill>
                  <a:srgbClr val="222222"/>
                </a:solidFill>
              </a:rPr>
              <a:t>✋👆👉👍👤👦👧👨👩👪💃🏃💑❤</a:t>
            </a:r>
            <a:r>
              <a:rPr lang="en" sz="3600" dirty="0" smtClean="0">
                <a:solidFill>
                  <a:srgbClr val="222222"/>
                </a:solidFill>
              </a:rPr>
              <a:t>😂😉😋😒😭👶😸🐟🍒🍔💣📖🔨🎃🎈🎨🏈🏰🌏🔌🔑</a:t>
            </a:r>
            <a:r>
              <a:rPr lang="en" sz="2400" dirty="0" smtClean="0">
                <a:solidFill>
                  <a:schemeClr val="accent1"/>
                </a:solidFill>
                <a:highlight>
                  <a:schemeClr val="dk1"/>
                </a:highlight>
                <a:latin typeface="Roboto"/>
                <a:ea typeface="Roboto"/>
                <a:cs typeface="Roboto"/>
                <a:sym typeface="Roboto"/>
              </a:rPr>
              <a:t> </a:t>
            </a:r>
            <a:r>
              <a:rPr lang="en" sz="2400" dirty="0">
                <a:solidFill>
                  <a:schemeClr val="accent1"/>
                </a:solidFill>
                <a:highlight>
                  <a:schemeClr val="dk1"/>
                </a:highlight>
                <a:latin typeface="Roboto"/>
                <a:ea typeface="Roboto"/>
                <a:cs typeface="Roboto"/>
                <a:sym typeface="Roboto"/>
              </a:rPr>
              <a:t>and many more...</a:t>
            </a:r>
            <a:endParaRPr sz="2400" dirty="0">
              <a:solidFill>
                <a:schemeClr val="accent1"/>
              </a:solidFill>
              <a:highlight>
                <a:schemeClr val="dk1"/>
              </a:highlight>
              <a:latin typeface="Roboto"/>
              <a:ea typeface="Roboto"/>
              <a:cs typeface="Roboto"/>
              <a:sym typeface="Roboto"/>
            </a:endParaRPr>
          </a:p>
        </p:txBody>
      </p:sp>
      <p:sp>
        <p:nvSpPr>
          <p:cNvPr id="1548" name="Google Shape;1548;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81</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2" descr="F:\VIT\BOOKS AND REFERENCES\7. FALL SEMESTER 2022-23\Cyclistic-Bike-Share\vault\Fit_Idea_Trav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03600"/>
            <a:ext cx="6629512" cy="47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11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2762</TotalTime>
  <Words>14400</Words>
  <Application>Microsoft Office PowerPoint</Application>
  <PresentationFormat>On-screen Show (16:9)</PresentationFormat>
  <Paragraphs>668</Paragraphs>
  <Slides>81</Slides>
  <Notes>80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Dosis</vt:lpstr>
      <vt:lpstr>Roboto</vt:lpstr>
      <vt:lpstr>William template</vt:lpstr>
      <vt:lpstr>TITLE : Cyclistic Bike-share Analysis for Targeted Casual-users marketing </vt:lpstr>
      <vt:lpstr>PowerPoint Presentation</vt:lpstr>
      <vt:lpstr>I. INTRODUCTION</vt:lpstr>
      <vt:lpstr>A. STATEMENT OF PROBLEM</vt:lpstr>
      <vt:lpstr>B. SIGNIFICANCE OF STUDY</vt:lpstr>
      <vt:lpstr>CONTINUED.</vt:lpstr>
      <vt:lpstr>PICTURES SHOWING SIGNIFICANCES</vt:lpstr>
      <vt:lpstr>PowerPoint Presentation</vt:lpstr>
      <vt:lpstr>PowerPoint Presentation</vt:lpstr>
      <vt:lpstr>PowerPoint Presentation</vt:lpstr>
      <vt:lpstr>II. LITERATURE REVIEW</vt:lpstr>
      <vt:lpstr>THEMES - OVERVIEW</vt:lpstr>
      <vt:lpstr>CONTD.</vt:lpstr>
      <vt:lpstr>CONTD.</vt:lpstr>
      <vt:lpstr>CONTD.</vt:lpstr>
      <vt:lpstr>CONTD.</vt:lpstr>
      <vt:lpstr>CONTD.</vt:lpstr>
      <vt:lpstr>CONTD.</vt:lpstr>
      <vt:lpstr>A. THEMES DISCOVERED IN REVIEW - ENLARGED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B. IDENTIFICATION OF GAPS ON BASIS OF CURRENT SCENARIO</vt:lpstr>
      <vt:lpstr>III. PROBLEM STATEMENT</vt:lpstr>
      <vt:lpstr>IV. RESEARCH CHALLENGES</vt:lpstr>
      <vt:lpstr>V. RESEARCH MOTIVATION</vt:lpstr>
      <vt:lpstr>VI. RESEARCH OBJECTIVE</vt:lpstr>
      <vt:lpstr>PowerPoint Presentation</vt:lpstr>
      <vt:lpstr>VIII. RESEARCH PAPER STATUS</vt:lpstr>
      <vt:lpstr>PowerPoint Presentation</vt:lpstr>
      <vt:lpstr>PowerPoint Presentation</vt:lpstr>
      <vt:lpstr>IX. GUIDE APPROVAL MAIL SNAPSHOT</vt:lpstr>
      <vt:lpstr>X. REFERENCES</vt:lpstr>
      <vt:lpstr>PowerPoint Presentation</vt:lpstr>
      <vt:lpstr>PowerPoint Presentation</vt:lpstr>
      <vt:lpstr>PowerPoint Presentation</vt:lpstr>
      <vt:lpstr>PowerPoint Presentation</vt:lpstr>
      <vt:lpstr>THANKS!</vt:lpstr>
      <vt:lpstr>PowerPoint Presentation</vt:lpstr>
      <vt:lpstr>You can also split your content</vt:lpstr>
      <vt:lpstr>In two or three columns</vt:lpstr>
      <vt:lpstr>Use charts to explain your ideas</vt:lpstr>
      <vt:lpstr>And tables to compare data</vt:lpstr>
      <vt:lpstr>Maps</vt:lpstr>
      <vt:lpstr>89,526,124$</vt:lpstr>
      <vt:lpstr>Our process is easy</vt:lpstr>
      <vt:lpstr>Let’s review some concepts</vt:lpstr>
      <vt:lpstr>PowerPoint Presentation</vt:lpstr>
      <vt:lpstr>PowerPoint Presentation</vt:lpstr>
      <vt:lpstr>Credits</vt:lpstr>
      <vt:lpstr>Presentation design</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Cyclistic Bike-share Analysis for Targeted Casual-users marketing </dc:title>
  <cp:lastModifiedBy>TAMOJIT</cp:lastModifiedBy>
  <cp:revision>56</cp:revision>
  <dcterms:modified xsi:type="dcterms:W3CDTF">2022-11-20T16:18:57Z</dcterms:modified>
</cp:coreProperties>
</file>